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68" r:id="rId4"/>
    <p:sldId id="267" r:id="rId5"/>
    <p:sldId id="260" r:id="rId6"/>
    <p:sldId id="269" r:id="rId7"/>
    <p:sldId id="270" r:id="rId8"/>
    <p:sldId id="261" r:id="rId9"/>
    <p:sldId id="271" r:id="rId10"/>
    <p:sldId id="262" r:id="rId11"/>
    <p:sldId id="263" r:id="rId12"/>
    <p:sldId id="272" r:id="rId13"/>
    <p:sldId id="275" r:id="rId14"/>
    <p:sldId id="274" r:id="rId15"/>
    <p:sldId id="273" r:id="rId16"/>
    <p:sldId id="276" r:id="rId17"/>
    <p:sldId id="277" r:id="rId18"/>
    <p:sldId id="264" r:id="rId19"/>
    <p:sldId id="265" r:id="rId20"/>
    <p:sldId id="279" r:id="rId21"/>
    <p:sldId id="278" r:id="rId22"/>
    <p:sldId id="280" r:id="rId23"/>
    <p:sldId id="266" r:id="rId2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7A847CFC-816F-41D0-AAC0-9BF4FEBC753E}" type="datetimeFigureOut">
              <a:rPr lang="es-ES" smtClean="0"/>
              <a:t>07/12/2013</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132FADFE-3B8F-471C-ABF0-DBC7717ECBBC}" type="slidenum">
              <a:rPr lang="es-ES" smtClean="0"/>
              <a:t>‹Nº›</a:t>
            </a:fld>
            <a:endParaRPr lang="es-ES"/>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07/12/2013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
        <p:nvSpPr>
          <p:cNvPr id="11" name="Title 10"/>
          <p:cNvSpPr>
            <a:spLocks noGrp="1"/>
          </p:cNvSpPr>
          <p:nvPr>
            <p:ph type="title"/>
          </p:nvPr>
        </p:nvSpPr>
        <p:spPr/>
        <p:txBody>
          <a:bodyPr/>
          <a:lstStyle/>
          <a:p>
            <a:r>
              <a:rPr lang="es-ES" smtClean="0"/>
              <a:t>Haga clic para modificar el estilo de título del patrón</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7A847CFC-816F-41D0-AAC0-9BF4FEBC753E}" type="datetimeFigureOut">
              <a:rPr lang="es-ES" smtClean="0"/>
              <a:t>07/12/2013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7A847CFC-816F-41D0-AAC0-9BF4FEBC753E}" type="datetimeFigureOut">
              <a:rPr lang="es-ES" smtClean="0"/>
              <a:t>07/12/2013</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a:p>
        </p:txBody>
      </p:sp>
      <p:sp>
        <p:nvSpPr>
          <p:cNvPr id="12" name="Title 11"/>
          <p:cNvSpPr>
            <a:spLocks noGrp="1"/>
          </p:cNvSpPr>
          <p:nvPr>
            <p:ph type="title"/>
          </p:nvPr>
        </p:nvSpPr>
        <p:spPr/>
        <p:txBody>
          <a:bodyPr/>
          <a:lstStyle>
            <a:lvl1pPr>
              <a:defRPr>
                <a:solidFill>
                  <a:schemeClr val="tx2"/>
                </a:solidFill>
              </a:defRPr>
            </a:lvl1pPr>
          </a:lstStyle>
          <a:p>
            <a:r>
              <a:rPr lang="es-ES" smtClean="0"/>
              <a:t>Haga clic para modificar el estilo de título del patrón</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7A847CFC-816F-41D0-AAC0-9BF4FEBC753E}" type="datetimeFigureOut">
              <a:rPr lang="es-ES" smtClean="0"/>
              <a:t>07/12/2013</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132FADFE-3B8F-471C-ABF0-DBC7717ECBBC}" type="slidenum">
              <a:rPr lang="es-ES" smtClean="0"/>
              <a:t>‹Nº›</a:t>
            </a:fld>
            <a:endParaRPr lang="es-ES"/>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7A847CFC-816F-41D0-AAC0-9BF4FEBC753E}" type="datetimeFigureOut">
              <a:rPr lang="es-ES" smtClean="0"/>
              <a:t>07/12/2013</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132FADFE-3B8F-471C-ABF0-DBC7717ECBBC}" type="slidenum">
              <a:rPr lang="es-ES" smtClean="0"/>
              <a:t>‹Nº›</a:t>
            </a:fld>
            <a:endParaRPr lang="es-ES"/>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847CFC-816F-41D0-AAC0-9BF4FEBC753E}" type="datetimeFigureOut">
              <a:rPr lang="es-ES" smtClean="0"/>
              <a:t>07/12/2013</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es-ES" smtClean="0"/>
              <a:t>Haga clic para modificar el estilo de título del patrón</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07/12/2013</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es-ES" smtClean="0"/>
              <a:t>Haga clic para modificar el estilo de título del patrón</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07/12/2013</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nchor="ct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07/12/2013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07/12/2013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7A847CFC-816F-41D0-AAC0-9BF4FEBC753E}" type="datetimeFigureOut">
              <a:rPr lang="es-ES" smtClean="0"/>
              <a:t>07/12/2013</a:t>
            </a:fld>
            <a:endParaRPr lang="es-ES"/>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s-ES"/>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google.com.co/url?q=http://www.oblatos.com/dematovelle/index.php?option=com_content&amp;view=section&amp;id=10&amp;Itemid=73&amp;sa=U&amp;ei=cyuhUqzPG4aUkQfm44GwAQ&amp;ved=0CDAQ9QEwBA&amp;usg=AFQjCNGxKI6Xmh3FzS0-OWN3DdMRTgjUkw" TargetMode="External"/><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google.com.co/url?q=http://www.imagendeveracruz.com.mx/Noticiasprincipales/tabid/92/ID/14137/Los-maestros-del-engano.aspx&amp;sa=U&amp;ei=96mhUt7KCcnLkQe6moGYBQ&amp;ved=0CDoQ9QEwCQ&amp;usg=AFQjCNEddkC5E3lmqvH8bFFVJP7B8l66cA" TargetMode="Externa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hyperlink" Target="https://www.google.com.co/url?q=http://www.paginasiete.bo/planeta/2013/11/7/papa-francisco-conforta-enfermo-pedro-5316.html&amp;sa=U&amp;ei=X6uhUr0nwt6RB6a9gDg&amp;ved=0CEIQ9QEwDThk&amp;usg=AFQjCNFrcPewGkPT6ulkCbApWqfmo5u3ZA" TargetMode="Externa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google.com.co/url?q=http://reavivamientoyreforma.com/importancia-del-culto-familiar/&amp;sa=U&amp;ei=zk6iUpLSMcr5kQepsoDwDA&amp;ved=0CEoQ9QEwEQ&amp;usg=AFQjCNHq2kGUrXRuB62F4F60vRIWCBNb-w" TargetMode="External"/><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www.google.com.co/url?q=http://corazones.org/familia/familia_cristiana.htm&amp;sa=U&amp;ei=zk6iUpLSMcr5kQepsoDwDA&amp;ved=0CEgQ9QEwEA&amp;usg=AFQjCNGrwI-DJsA6XoJRJQeA-J7zrM0HtA"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836712"/>
            <a:ext cx="7772400" cy="1470025"/>
          </a:xfrm>
        </p:spPr>
        <p:txBody>
          <a:bodyPr/>
          <a:lstStyle/>
          <a:p>
            <a:r>
              <a:rPr lang="es-CO" dirty="0" smtClean="0"/>
              <a:t>PROFECÍA CUMPLIDA</a:t>
            </a:r>
            <a:endParaRPr lang="es-CO" dirty="0"/>
          </a:p>
        </p:txBody>
      </p:sp>
      <p:sp>
        <p:nvSpPr>
          <p:cNvPr id="3" name="2 Subtítulo"/>
          <p:cNvSpPr>
            <a:spLocks noGrp="1"/>
          </p:cNvSpPr>
          <p:nvPr>
            <p:ph type="subTitle" idx="1"/>
          </p:nvPr>
        </p:nvSpPr>
        <p:spPr>
          <a:xfrm>
            <a:off x="1403648" y="4028864"/>
            <a:ext cx="2808312" cy="1752600"/>
          </a:xfrm>
        </p:spPr>
        <p:txBody>
          <a:bodyPr>
            <a:noAutofit/>
          </a:bodyPr>
          <a:lstStyle/>
          <a:p>
            <a:r>
              <a:rPr lang="es-CO" sz="3200" b="1" dirty="0" smtClean="0"/>
              <a:t>I Timoteo</a:t>
            </a:r>
          </a:p>
          <a:p>
            <a:r>
              <a:rPr lang="es-CO" sz="3200" b="1" dirty="0" smtClean="0"/>
              <a:t>4:1-5.</a:t>
            </a:r>
            <a:endParaRPr lang="es-CO" sz="3200" b="1" dirty="0"/>
          </a:p>
        </p:txBody>
      </p:sp>
      <p:pic>
        <p:nvPicPr>
          <p:cNvPr id="1026" name="Picture 2" descr="http://rlv.zcache.es/i_celibe_del_corazon_camiseta-rbad17e1713d04e3f8487493478b60e92_804gy_3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9106" y="3717032"/>
            <a:ext cx="3086100" cy="2376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999720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blipFill>
            <a:blip r:embed="rId2"/>
            <a:tile tx="0" ty="0" sx="100000" sy="100000" flip="none" algn="tl"/>
          </a:blipFill>
        </p:spPr>
        <p:txBody>
          <a:bodyPr>
            <a:normAutofit fontScale="92500"/>
          </a:bodyPr>
          <a:lstStyle/>
          <a:p>
            <a:pPr marL="0" indent="0" algn="ctr">
              <a:buNone/>
            </a:pPr>
            <a:r>
              <a:rPr lang="es-CO" b="1" baseline="30000" dirty="0" smtClean="0">
                <a:solidFill>
                  <a:srgbClr val="FFFF00"/>
                </a:solidFill>
              </a:rPr>
              <a:t> </a:t>
            </a:r>
            <a:r>
              <a:rPr lang="es-CO" b="1" dirty="0">
                <a:solidFill>
                  <a:srgbClr val="FFFF00"/>
                </a:solidFill>
              </a:rPr>
              <a:t>Pero el Espíritu dice claramente que en los postreros tiempos algunos apostatarán de la fe, escuchando a espíritus engañadores y a doctrinas de </a:t>
            </a:r>
            <a:r>
              <a:rPr lang="es-CO" b="1" dirty="0" smtClean="0">
                <a:solidFill>
                  <a:srgbClr val="FFFF00"/>
                </a:solidFill>
              </a:rPr>
              <a:t>demonios </a:t>
            </a:r>
            <a:r>
              <a:rPr lang="es-CO" b="1" baseline="30000" dirty="0" smtClean="0">
                <a:solidFill>
                  <a:srgbClr val="FFFF00"/>
                </a:solidFill>
              </a:rPr>
              <a:t>2 </a:t>
            </a:r>
            <a:r>
              <a:rPr lang="es-CO" b="1" dirty="0">
                <a:solidFill>
                  <a:srgbClr val="FFFF00"/>
                </a:solidFill>
              </a:rPr>
              <a:t>por la hipocresía de mentirosos que, teniendo cauterizada la conciencia, </a:t>
            </a:r>
            <a:r>
              <a:rPr lang="es-CO" b="1" baseline="30000" dirty="0" smtClean="0">
                <a:solidFill>
                  <a:srgbClr val="FFFF00"/>
                </a:solidFill>
              </a:rPr>
              <a:t>3 </a:t>
            </a:r>
            <a:r>
              <a:rPr lang="es-CO" b="1" dirty="0">
                <a:solidFill>
                  <a:srgbClr val="FFFF00"/>
                </a:solidFill>
              </a:rPr>
              <a:t>prohibirán casarse, y mandarán abstenerse de alimentos que Dios creó para que con acción de gracias participasen de ellos los creyentes y los que han conocido la verdad. </a:t>
            </a:r>
            <a:endParaRPr lang="es-CO" b="1" dirty="0" smtClean="0">
              <a:solidFill>
                <a:srgbClr val="FFFF00"/>
              </a:solidFill>
            </a:endParaRPr>
          </a:p>
          <a:p>
            <a:pPr algn="ctr"/>
            <a:r>
              <a:rPr lang="es-CO" b="1" baseline="30000" dirty="0" smtClean="0">
                <a:solidFill>
                  <a:srgbClr val="FFFF00"/>
                </a:solidFill>
              </a:rPr>
              <a:t>4 </a:t>
            </a:r>
            <a:r>
              <a:rPr lang="es-CO" b="1" dirty="0">
                <a:solidFill>
                  <a:srgbClr val="FFFF00"/>
                </a:solidFill>
              </a:rPr>
              <a:t>Porque todo lo que Dios creó es bueno, y nada es de desecharse, si se toma con acción de </a:t>
            </a:r>
            <a:r>
              <a:rPr lang="es-CO" b="1" dirty="0" smtClean="0">
                <a:solidFill>
                  <a:srgbClr val="FFFF00"/>
                </a:solidFill>
              </a:rPr>
              <a:t>gracias</a:t>
            </a:r>
            <a:r>
              <a:rPr lang="es-CO" b="1" dirty="0">
                <a:solidFill>
                  <a:srgbClr val="FFFF00"/>
                </a:solidFill>
              </a:rPr>
              <a:t> </a:t>
            </a:r>
            <a:r>
              <a:rPr lang="es-CO" b="1" baseline="30000" dirty="0" smtClean="0">
                <a:solidFill>
                  <a:srgbClr val="FFFF00"/>
                </a:solidFill>
              </a:rPr>
              <a:t>5 </a:t>
            </a:r>
            <a:r>
              <a:rPr lang="es-CO" b="1" dirty="0">
                <a:solidFill>
                  <a:srgbClr val="FFFF00"/>
                </a:solidFill>
              </a:rPr>
              <a:t>porque por la palabra de Dios y por la oración es santificado.</a:t>
            </a:r>
          </a:p>
        </p:txBody>
      </p:sp>
      <p:sp>
        <p:nvSpPr>
          <p:cNvPr id="2" name="1 Título"/>
          <p:cNvSpPr>
            <a:spLocks noGrp="1"/>
          </p:cNvSpPr>
          <p:nvPr>
            <p:ph type="title"/>
          </p:nvPr>
        </p:nvSpPr>
        <p:spPr/>
        <p:txBody>
          <a:bodyPr/>
          <a:lstStyle/>
          <a:p>
            <a:r>
              <a:rPr lang="es-CO" dirty="0" smtClean="0"/>
              <a:t>1 Tim.4:1-5.</a:t>
            </a:r>
            <a:endParaRPr lang="es-CO" dirty="0"/>
          </a:p>
        </p:txBody>
      </p:sp>
    </p:spTree>
    <p:extLst>
      <p:ext uri="{BB962C8B-B14F-4D97-AF65-F5344CB8AC3E}">
        <p14:creationId xmlns:p14="http://schemas.microsoft.com/office/powerpoint/2010/main" val="52988402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827584" y="2060848"/>
            <a:ext cx="7745505" cy="1224136"/>
          </a:xfrm>
        </p:spPr>
        <p:txBody>
          <a:bodyPr/>
          <a:lstStyle/>
          <a:p>
            <a:pPr marL="0" indent="0" algn="ctr">
              <a:buNone/>
            </a:pPr>
            <a:r>
              <a:rPr lang="es-CO" dirty="0" smtClean="0"/>
              <a:t>Para el entendimiento humano, este es uno de los textos difíciles de entender, y que muchos le han dado una interpretación que no corresponde con la realidad. </a:t>
            </a:r>
          </a:p>
        </p:txBody>
      </p:sp>
      <p:sp>
        <p:nvSpPr>
          <p:cNvPr id="4" name="3 Rectángulo"/>
          <p:cNvSpPr/>
          <p:nvPr/>
        </p:nvSpPr>
        <p:spPr>
          <a:xfrm>
            <a:off x="3851920" y="3356992"/>
            <a:ext cx="1944216" cy="3139321"/>
          </a:xfrm>
          <a:prstGeom prst="rect">
            <a:avLst/>
          </a:prstGeom>
        </p:spPr>
        <p:txBody>
          <a:bodyPr wrap="square">
            <a:spAutoFit/>
          </a:bodyPr>
          <a:lstStyle/>
          <a:p>
            <a:pPr algn="ctr"/>
            <a:r>
              <a:rPr lang="es-CO" dirty="0"/>
              <a:t>Es por eso que para saber cual es su cumplimiento, nos apoyaremos en el </a:t>
            </a:r>
            <a:r>
              <a:rPr lang="es-CO" dirty="0" smtClean="0"/>
              <a:t>Espíritu </a:t>
            </a:r>
            <a:r>
              <a:rPr lang="es-CO" dirty="0"/>
              <a:t>de Profecía que es la Luz Menor, interpretando la Luz Mayor, la Biblia: </a:t>
            </a:r>
          </a:p>
        </p:txBody>
      </p:sp>
      <p:pic>
        <p:nvPicPr>
          <p:cNvPr id="2050" name="Picture 2" descr="http://www.fundacionlasdelicias.org/portal/images/stories/libros%20azul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645024"/>
            <a:ext cx="2687563" cy="260603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encrypted-tbn1.gstatic.com/images?q=tbn:ANd9GcRCNBk-eTHy_a1JpMqUAJ0VrPizVhUwO8avayONu3m2ZOdEj1MB75waKwk">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192" y="3645025"/>
            <a:ext cx="2448272" cy="26060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614202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barn(inVertical)">
                                      <p:cBhvr>
                                        <p:cTn id="10" dur="500"/>
                                        <p:tgtEl>
                                          <p:spTgt spid="2050"/>
                                        </p:tgtEl>
                                      </p:cBhvr>
                                    </p:animEffect>
                                  </p:childTnLst>
                                </p:cTn>
                              </p:par>
                              <p:par>
                                <p:cTn id="11" presetID="16" presetClass="entr" presetSubtype="21" fill="hold" nodeType="withEffect">
                                  <p:stCondLst>
                                    <p:cond delay="0"/>
                                  </p:stCondLst>
                                  <p:childTnLst>
                                    <p:set>
                                      <p:cBhvr>
                                        <p:cTn id="12" dur="1" fill="hold">
                                          <p:stCondLst>
                                            <p:cond delay="0"/>
                                          </p:stCondLst>
                                        </p:cTn>
                                        <p:tgtEl>
                                          <p:spTgt spid="2052"/>
                                        </p:tgtEl>
                                        <p:attrNameLst>
                                          <p:attrName>style.visibility</p:attrName>
                                        </p:attrNameLst>
                                      </p:cBhvr>
                                      <p:to>
                                        <p:strVal val="visible"/>
                                      </p:to>
                                    </p:set>
                                    <p:animEffect transition="in" filter="barn(inVertical)">
                                      <p:cBhvr>
                                        <p:cTn id="13"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699247" y="2248347"/>
            <a:ext cx="7745505" cy="4276997"/>
          </a:xfrm>
          <a:blipFill>
            <a:blip r:embed="rId2"/>
            <a:tile tx="0" ty="0" sx="100000" sy="100000" flip="none" algn="tl"/>
          </a:blipFill>
        </p:spPr>
        <p:txBody>
          <a:bodyPr>
            <a:normAutofit fontScale="92500" lnSpcReduction="10000"/>
          </a:bodyPr>
          <a:lstStyle/>
          <a:p>
            <a:pPr algn="ctr"/>
            <a:r>
              <a:rPr lang="es-CO" b="1" dirty="0" smtClean="0">
                <a:solidFill>
                  <a:srgbClr val="FF0000"/>
                </a:solidFill>
              </a:rPr>
              <a:t>Verso </a:t>
            </a:r>
            <a:r>
              <a:rPr lang="es-CO" b="1" dirty="0">
                <a:solidFill>
                  <a:srgbClr val="FF0000"/>
                </a:solidFill>
              </a:rPr>
              <a:t>1</a:t>
            </a:r>
            <a:r>
              <a:rPr lang="es-CO" dirty="0"/>
              <a:t>. </a:t>
            </a:r>
            <a:r>
              <a:rPr lang="es-CO" dirty="0" smtClean="0"/>
              <a:t>«</a:t>
            </a:r>
            <a:r>
              <a:rPr lang="es-CO" sz="2800" i="1" dirty="0" smtClean="0"/>
              <a:t>Pero </a:t>
            </a:r>
            <a:r>
              <a:rPr lang="es-CO" sz="2800" i="1" dirty="0"/>
              <a:t>el Espíritu dice claramente que en los últimos tiempos algunos se apartarán de la fe, prestando atención a espíritus engañosos y a doctrinas de </a:t>
            </a:r>
            <a:r>
              <a:rPr lang="es-CO" sz="2800" i="1" dirty="0" smtClean="0"/>
              <a:t>demonios».</a:t>
            </a:r>
          </a:p>
          <a:p>
            <a:endParaRPr lang="es-CO" b="1" dirty="0" smtClean="0"/>
          </a:p>
          <a:p>
            <a:pPr algn="ctr"/>
            <a:r>
              <a:rPr lang="es-CO" dirty="0" smtClean="0"/>
              <a:t>El apóstol Pablo dice que esta profecía procedía del </a:t>
            </a:r>
            <a:r>
              <a:rPr lang="es-CO" b="1" u="sng" dirty="0" smtClean="0"/>
              <a:t>ESPÍRITU SANTO </a:t>
            </a:r>
            <a:r>
              <a:rPr lang="es-CO" dirty="0"/>
              <a:t>que hablaba por medio de Pablo o de algún otro profeta de la iglesia</a:t>
            </a:r>
            <a:r>
              <a:rPr lang="es-CO" dirty="0" smtClean="0"/>
              <a:t>.</a:t>
            </a:r>
          </a:p>
          <a:p>
            <a:pPr marL="0" indent="0">
              <a:buNone/>
            </a:pPr>
            <a:r>
              <a:rPr lang="es-CO" dirty="0" smtClean="0"/>
              <a:t> </a:t>
            </a:r>
          </a:p>
          <a:p>
            <a:r>
              <a:rPr lang="es-CO" dirty="0" smtClean="0"/>
              <a:t> Si desea obtener más información acerca </a:t>
            </a:r>
            <a:r>
              <a:rPr lang="es-CO" dirty="0"/>
              <a:t>de la relación entre “el Espíritu” y los profetas que están en la iglesia, </a:t>
            </a:r>
            <a:r>
              <a:rPr lang="es-CO" dirty="0" smtClean="0">
                <a:solidFill>
                  <a:schemeClr val="tx1"/>
                </a:solidFill>
              </a:rPr>
              <a:t>lea</a:t>
            </a:r>
            <a:r>
              <a:rPr lang="es-CO" dirty="0" smtClean="0">
                <a:solidFill>
                  <a:srgbClr val="FF0000"/>
                </a:solidFill>
              </a:rPr>
              <a:t> (1Cor. 12:10</a:t>
            </a:r>
            <a:r>
              <a:rPr lang="es-CO" dirty="0">
                <a:solidFill>
                  <a:srgbClr val="FF0000"/>
                </a:solidFill>
              </a:rPr>
              <a:t>; </a:t>
            </a:r>
            <a:r>
              <a:rPr lang="es-CO" dirty="0" smtClean="0">
                <a:solidFill>
                  <a:srgbClr val="FF0000"/>
                </a:solidFill>
              </a:rPr>
              <a:t>Efe.4:11</a:t>
            </a:r>
            <a:r>
              <a:rPr lang="es-CO" dirty="0">
                <a:solidFill>
                  <a:srgbClr val="FF0000"/>
                </a:solidFill>
              </a:rPr>
              <a:t>; </a:t>
            </a:r>
            <a:r>
              <a:rPr lang="es-CO" dirty="0" smtClean="0">
                <a:solidFill>
                  <a:srgbClr val="FF0000"/>
                </a:solidFill>
              </a:rPr>
              <a:t>2Ped.1:21</a:t>
            </a:r>
            <a:r>
              <a:rPr lang="es-CO" dirty="0">
                <a:solidFill>
                  <a:srgbClr val="FF0000"/>
                </a:solidFill>
              </a:rPr>
              <a:t>; </a:t>
            </a:r>
            <a:r>
              <a:rPr lang="es-CO" dirty="0" smtClean="0">
                <a:solidFill>
                  <a:srgbClr val="FF0000"/>
                </a:solidFill>
              </a:rPr>
              <a:t>Apoc.1:1,19,10).</a:t>
            </a:r>
            <a:endParaRPr lang="es-CO" dirty="0">
              <a:solidFill>
                <a:srgbClr val="FF0000"/>
              </a:solidFill>
            </a:endParaRPr>
          </a:p>
        </p:txBody>
      </p:sp>
      <p:sp>
        <p:nvSpPr>
          <p:cNvPr id="3" name="2 Título"/>
          <p:cNvSpPr>
            <a:spLocks noGrp="1"/>
          </p:cNvSpPr>
          <p:nvPr>
            <p:ph type="title"/>
          </p:nvPr>
        </p:nvSpPr>
        <p:spPr/>
        <p:txBody>
          <a:bodyPr/>
          <a:lstStyle/>
          <a:p>
            <a:r>
              <a:rPr lang="es-CO" dirty="0" smtClean="0"/>
              <a:t/>
            </a:r>
            <a:br>
              <a:rPr lang="es-CO" dirty="0" smtClean="0"/>
            </a:br>
            <a:r>
              <a:rPr lang="es-CO" dirty="0" smtClean="0"/>
              <a:t>Señales De </a:t>
            </a:r>
            <a:r>
              <a:rPr lang="es-CO" dirty="0"/>
              <a:t>A</a:t>
            </a:r>
            <a:r>
              <a:rPr lang="es-CO" dirty="0" smtClean="0"/>
              <a:t>postasía</a:t>
            </a:r>
            <a:r>
              <a:rPr lang="es-CO" dirty="0"/>
              <a:t/>
            </a:r>
            <a:br>
              <a:rPr lang="es-CO" dirty="0"/>
            </a:br>
            <a:endParaRPr lang="es-CO" dirty="0"/>
          </a:p>
        </p:txBody>
      </p:sp>
    </p:spTree>
    <p:extLst>
      <p:ext uri="{BB962C8B-B14F-4D97-AF65-F5344CB8AC3E}">
        <p14:creationId xmlns:p14="http://schemas.microsoft.com/office/powerpoint/2010/main" val="54819276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p:cTn id="13"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2">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Effect transition="in" filter="fade">
                                      <p:cBhvr>
                                        <p:cTn id="21" dur="1000"/>
                                        <p:tgtEl>
                                          <p:spTgt spid="2">
                                            <p:txEl>
                                              <p:pRg st="4" end="4"/>
                                            </p:txEl>
                                          </p:spTgt>
                                        </p:tgtEl>
                                      </p:cBhvr>
                                    </p:animEffect>
                                    <p:anim calcmode="lin" valueType="num">
                                      <p:cBhvr>
                                        <p:cTn id="22"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99247" y="2248347"/>
            <a:ext cx="7745505" cy="4349005"/>
          </a:xfrm>
        </p:spPr>
        <p:txBody>
          <a:bodyPr>
            <a:normAutofit fontScale="92500" lnSpcReduction="20000"/>
          </a:bodyPr>
          <a:lstStyle/>
          <a:p>
            <a:pPr marL="0" indent="0" algn="ctr">
              <a:buNone/>
            </a:pPr>
            <a:r>
              <a:rPr lang="es-CO" dirty="0" smtClean="0"/>
              <a:t>O </a:t>
            </a:r>
            <a:r>
              <a:rPr lang="es-CO" dirty="0"/>
              <a:t>“tiempos posteriores”; “tiempos venideros</a:t>
            </a:r>
            <a:r>
              <a:rPr lang="es-CO" dirty="0" smtClean="0"/>
              <a:t>”.  </a:t>
            </a:r>
            <a:r>
              <a:rPr lang="es-CO" dirty="0"/>
              <a:t>Los días que seguirían al tiempo cuando se hizo la predicación.  </a:t>
            </a:r>
            <a:endParaRPr lang="es-CO" dirty="0" smtClean="0"/>
          </a:p>
          <a:p>
            <a:pPr marL="0" indent="0" algn="ctr">
              <a:buNone/>
            </a:pPr>
            <a:r>
              <a:rPr lang="es-CO" dirty="0" smtClean="0"/>
              <a:t>La </a:t>
            </a:r>
            <a:r>
              <a:rPr lang="es-CO" dirty="0"/>
              <a:t>iglesia cristiana debía esperar una apostasía creciente, que culminaría antes del segundo </a:t>
            </a:r>
            <a:r>
              <a:rPr lang="es-CO" dirty="0" smtClean="0"/>
              <a:t>advenimiento</a:t>
            </a:r>
          </a:p>
          <a:p>
            <a:pPr marL="0" indent="0" algn="ctr">
              <a:buNone/>
            </a:pPr>
            <a:r>
              <a:rPr lang="es-CO" dirty="0" smtClean="0"/>
              <a:t> </a:t>
            </a:r>
            <a:r>
              <a:rPr lang="es-CO" b="1" dirty="0">
                <a:solidFill>
                  <a:srgbClr val="FF0000"/>
                </a:solidFill>
              </a:rPr>
              <a:t>(ver </a:t>
            </a:r>
            <a:r>
              <a:rPr lang="es-CO" b="1" dirty="0" smtClean="0">
                <a:solidFill>
                  <a:srgbClr val="FF0000"/>
                </a:solidFill>
              </a:rPr>
              <a:t>Mat.24:24</a:t>
            </a:r>
            <a:r>
              <a:rPr lang="es-CO" b="1" dirty="0">
                <a:solidFill>
                  <a:srgbClr val="FF0000"/>
                </a:solidFill>
              </a:rPr>
              <a:t>; </a:t>
            </a:r>
            <a:r>
              <a:rPr lang="es-CO" b="1" dirty="0" smtClean="0">
                <a:solidFill>
                  <a:srgbClr val="FF0000"/>
                </a:solidFill>
              </a:rPr>
              <a:t>Apoc.16:14</a:t>
            </a:r>
            <a:r>
              <a:rPr lang="es-CO" b="1" dirty="0">
                <a:solidFill>
                  <a:srgbClr val="FF0000"/>
                </a:solidFill>
              </a:rPr>
              <a:t>). </a:t>
            </a:r>
            <a:r>
              <a:rPr lang="es-CO" dirty="0" smtClean="0"/>
              <a:t>   </a:t>
            </a:r>
          </a:p>
          <a:p>
            <a:pPr marL="0" indent="0" algn="ctr">
              <a:buNone/>
            </a:pPr>
            <a:endParaRPr lang="es-CO" dirty="0" smtClean="0"/>
          </a:p>
          <a:p>
            <a:pPr marL="0" indent="0" algn="ctr">
              <a:buNone/>
            </a:pPr>
            <a:r>
              <a:rPr lang="es-CO" dirty="0" smtClean="0"/>
              <a:t>El texto dice que «</a:t>
            </a:r>
            <a:r>
              <a:rPr lang="es-CO" b="1" dirty="0" smtClean="0"/>
              <a:t>Algunos Apostatarán</a:t>
            </a:r>
            <a:r>
              <a:rPr lang="es-CO" b="1" dirty="0"/>
              <a:t> </a:t>
            </a:r>
            <a:r>
              <a:rPr lang="es-CO" b="1" dirty="0" smtClean="0"/>
              <a:t>de la fe» </a:t>
            </a:r>
            <a:endParaRPr lang="es-CO" b="1" dirty="0"/>
          </a:p>
          <a:p>
            <a:pPr marL="0" indent="0" algn="ctr">
              <a:buNone/>
            </a:pPr>
            <a:r>
              <a:rPr lang="es-CO" dirty="0" smtClean="0"/>
              <a:t>Pablo </a:t>
            </a:r>
            <a:r>
              <a:rPr lang="es-CO" dirty="0"/>
              <a:t>ya había advertido en Mileto a los ancianos de la iglesia de </a:t>
            </a:r>
            <a:r>
              <a:rPr lang="es-CO" dirty="0" smtClean="0"/>
              <a:t>Éfeso </a:t>
            </a:r>
            <a:r>
              <a:rPr lang="es-CO" dirty="0"/>
              <a:t>en cuanto a la apostasía futura dentro de la iglesia cristiana </a:t>
            </a:r>
            <a:r>
              <a:rPr lang="es-CO" dirty="0" smtClean="0">
                <a:solidFill>
                  <a:srgbClr val="FF0000"/>
                </a:solidFill>
              </a:rPr>
              <a:t>(Hechos 20:28-31</a:t>
            </a:r>
            <a:r>
              <a:rPr lang="es-CO" dirty="0">
                <a:solidFill>
                  <a:srgbClr val="FF0000"/>
                </a:solidFill>
              </a:rPr>
              <a:t>).  </a:t>
            </a:r>
            <a:endParaRPr lang="es-CO" dirty="0" smtClean="0">
              <a:solidFill>
                <a:srgbClr val="FF0000"/>
              </a:solidFill>
            </a:endParaRPr>
          </a:p>
          <a:p>
            <a:pPr marL="0" indent="0" algn="ctr">
              <a:buNone/>
            </a:pPr>
            <a:r>
              <a:rPr lang="es-CO" dirty="0" smtClean="0"/>
              <a:t>Respecto </a:t>
            </a:r>
            <a:r>
              <a:rPr lang="es-CO" dirty="0"/>
              <a:t>a la gran apostasía que se manifestaría en la iglesia antes del regreso de Cristo, ver </a:t>
            </a:r>
            <a:r>
              <a:rPr lang="es-CO" dirty="0" smtClean="0">
                <a:solidFill>
                  <a:srgbClr val="FF0000"/>
                </a:solidFill>
              </a:rPr>
              <a:t>C. B. A. sobre 2Tes.2:3-10.</a:t>
            </a:r>
          </a:p>
          <a:p>
            <a:pPr marL="0" indent="0" algn="ctr">
              <a:buNone/>
            </a:pPr>
            <a:r>
              <a:rPr lang="es-CO" dirty="0" smtClean="0">
                <a:solidFill>
                  <a:srgbClr val="FF0000"/>
                </a:solidFill>
              </a:rPr>
              <a:t> Es importante que Lea este pasaje.</a:t>
            </a:r>
            <a:endParaRPr lang="es-CO" dirty="0">
              <a:solidFill>
                <a:srgbClr val="FF0000"/>
              </a:solidFill>
            </a:endParaRPr>
          </a:p>
        </p:txBody>
      </p:sp>
      <p:sp>
        <p:nvSpPr>
          <p:cNvPr id="4" name="3 Rectángulo"/>
          <p:cNvSpPr/>
          <p:nvPr/>
        </p:nvSpPr>
        <p:spPr>
          <a:xfrm>
            <a:off x="467544" y="404664"/>
            <a:ext cx="8352928" cy="1077218"/>
          </a:xfrm>
          <a:prstGeom prst="rect">
            <a:avLst/>
          </a:prstGeom>
        </p:spPr>
        <p:txBody>
          <a:bodyPr wrap="square">
            <a:spAutoFit/>
          </a:bodyPr>
          <a:lstStyle/>
          <a:p>
            <a:pPr algn="ctr"/>
            <a:r>
              <a:rPr lang="es-CO" sz="3200" b="1" dirty="0"/>
              <a:t>Otro punto para resaltar es que esta profecía era para los </a:t>
            </a:r>
            <a:r>
              <a:rPr lang="es-CO" sz="3200" b="1" dirty="0" smtClean="0"/>
              <a:t>Postreros </a:t>
            </a:r>
            <a:r>
              <a:rPr lang="es-CO" sz="3200" b="1" dirty="0"/>
              <a:t>tiempos: </a:t>
            </a:r>
          </a:p>
        </p:txBody>
      </p:sp>
    </p:spTree>
    <p:extLst>
      <p:ext uri="{BB962C8B-B14F-4D97-AF65-F5344CB8AC3E}">
        <p14:creationId xmlns:p14="http://schemas.microsoft.com/office/powerpoint/2010/main" val="411288429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wipe(down)">
                                      <p:cBhvr>
                                        <p:cTn id="18" dur="580">
                                          <p:stCondLst>
                                            <p:cond delay="0"/>
                                          </p:stCondLst>
                                        </p:cTn>
                                        <p:tgtEl>
                                          <p:spTgt spid="3">
                                            <p:txEl>
                                              <p:pRg st="4" end="4"/>
                                            </p:txEl>
                                          </p:spTgt>
                                        </p:tgtEl>
                                      </p:cBhvr>
                                    </p:animEffect>
                                    <p:anim calcmode="lin" valueType="num">
                                      <p:cBhvr>
                                        <p:cTn id="19"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4" dur="26">
                                          <p:stCondLst>
                                            <p:cond delay="650"/>
                                          </p:stCondLst>
                                        </p:cTn>
                                        <p:tgtEl>
                                          <p:spTgt spid="3">
                                            <p:txEl>
                                              <p:pRg st="4" end="4"/>
                                            </p:txEl>
                                          </p:spTgt>
                                        </p:tgtEl>
                                      </p:cBhvr>
                                      <p:to x="100000" y="60000"/>
                                    </p:animScale>
                                    <p:animScale>
                                      <p:cBhvr>
                                        <p:cTn id="25" dur="166" decel="50000">
                                          <p:stCondLst>
                                            <p:cond delay="676"/>
                                          </p:stCondLst>
                                        </p:cTn>
                                        <p:tgtEl>
                                          <p:spTgt spid="3">
                                            <p:txEl>
                                              <p:pRg st="4" end="4"/>
                                            </p:txEl>
                                          </p:spTgt>
                                        </p:tgtEl>
                                      </p:cBhvr>
                                      <p:to x="100000" y="100000"/>
                                    </p:animScale>
                                    <p:animScale>
                                      <p:cBhvr>
                                        <p:cTn id="26" dur="26">
                                          <p:stCondLst>
                                            <p:cond delay="1312"/>
                                          </p:stCondLst>
                                        </p:cTn>
                                        <p:tgtEl>
                                          <p:spTgt spid="3">
                                            <p:txEl>
                                              <p:pRg st="4" end="4"/>
                                            </p:txEl>
                                          </p:spTgt>
                                        </p:tgtEl>
                                      </p:cBhvr>
                                      <p:to x="100000" y="80000"/>
                                    </p:animScale>
                                    <p:animScale>
                                      <p:cBhvr>
                                        <p:cTn id="27" dur="166" decel="50000">
                                          <p:stCondLst>
                                            <p:cond delay="1338"/>
                                          </p:stCondLst>
                                        </p:cTn>
                                        <p:tgtEl>
                                          <p:spTgt spid="3">
                                            <p:txEl>
                                              <p:pRg st="4" end="4"/>
                                            </p:txEl>
                                          </p:spTgt>
                                        </p:tgtEl>
                                      </p:cBhvr>
                                      <p:to x="100000" y="100000"/>
                                    </p:animScale>
                                    <p:animScale>
                                      <p:cBhvr>
                                        <p:cTn id="28" dur="26">
                                          <p:stCondLst>
                                            <p:cond delay="1642"/>
                                          </p:stCondLst>
                                        </p:cTn>
                                        <p:tgtEl>
                                          <p:spTgt spid="3">
                                            <p:txEl>
                                              <p:pRg st="4" end="4"/>
                                            </p:txEl>
                                          </p:spTgt>
                                        </p:tgtEl>
                                      </p:cBhvr>
                                      <p:to x="100000" y="90000"/>
                                    </p:animScale>
                                    <p:animScale>
                                      <p:cBhvr>
                                        <p:cTn id="29" dur="166" decel="50000">
                                          <p:stCondLst>
                                            <p:cond delay="1668"/>
                                          </p:stCondLst>
                                        </p:cTn>
                                        <p:tgtEl>
                                          <p:spTgt spid="3">
                                            <p:txEl>
                                              <p:pRg st="4" end="4"/>
                                            </p:txEl>
                                          </p:spTgt>
                                        </p:tgtEl>
                                      </p:cBhvr>
                                      <p:to x="100000" y="100000"/>
                                    </p:animScale>
                                    <p:animScale>
                                      <p:cBhvr>
                                        <p:cTn id="30" dur="26">
                                          <p:stCondLst>
                                            <p:cond delay="1808"/>
                                          </p:stCondLst>
                                        </p:cTn>
                                        <p:tgtEl>
                                          <p:spTgt spid="3">
                                            <p:txEl>
                                              <p:pRg st="4" end="4"/>
                                            </p:txEl>
                                          </p:spTgt>
                                        </p:tgtEl>
                                      </p:cBhvr>
                                      <p:to x="100000" y="95000"/>
                                    </p:animScale>
                                    <p:animScale>
                                      <p:cBhvr>
                                        <p:cTn id="31" dur="166" decel="50000">
                                          <p:stCondLst>
                                            <p:cond delay="1834"/>
                                          </p:stCondLst>
                                        </p:cTn>
                                        <p:tgtEl>
                                          <p:spTgt spid="3">
                                            <p:txEl>
                                              <p:pRg st="4" end="4"/>
                                            </p:txEl>
                                          </p:spTgt>
                                        </p:tgtEl>
                                      </p:cBhvr>
                                      <p:to x="100000" y="100000"/>
                                    </p:animScale>
                                  </p:childTnLst>
                                </p:cTn>
                              </p:par>
                              <p:par>
                                <p:cTn id="32" presetID="26" presetClass="entr" presetSubtype="0"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wipe(down)">
                                      <p:cBhvr>
                                        <p:cTn id="34" dur="580">
                                          <p:stCondLst>
                                            <p:cond delay="0"/>
                                          </p:stCondLst>
                                        </p:cTn>
                                        <p:tgtEl>
                                          <p:spTgt spid="3">
                                            <p:txEl>
                                              <p:pRg st="5" end="5"/>
                                            </p:txEl>
                                          </p:spTgt>
                                        </p:tgtEl>
                                      </p:cBhvr>
                                    </p:animEffect>
                                    <p:anim calcmode="lin" valueType="num">
                                      <p:cBhvr>
                                        <p:cTn id="35"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40" dur="26">
                                          <p:stCondLst>
                                            <p:cond delay="650"/>
                                          </p:stCondLst>
                                        </p:cTn>
                                        <p:tgtEl>
                                          <p:spTgt spid="3">
                                            <p:txEl>
                                              <p:pRg st="5" end="5"/>
                                            </p:txEl>
                                          </p:spTgt>
                                        </p:tgtEl>
                                      </p:cBhvr>
                                      <p:to x="100000" y="60000"/>
                                    </p:animScale>
                                    <p:animScale>
                                      <p:cBhvr>
                                        <p:cTn id="41" dur="166" decel="50000">
                                          <p:stCondLst>
                                            <p:cond delay="676"/>
                                          </p:stCondLst>
                                        </p:cTn>
                                        <p:tgtEl>
                                          <p:spTgt spid="3">
                                            <p:txEl>
                                              <p:pRg st="5" end="5"/>
                                            </p:txEl>
                                          </p:spTgt>
                                        </p:tgtEl>
                                      </p:cBhvr>
                                      <p:to x="100000" y="100000"/>
                                    </p:animScale>
                                    <p:animScale>
                                      <p:cBhvr>
                                        <p:cTn id="42" dur="26">
                                          <p:stCondLst>
                                            <p:cond delay="1312"/>
                                          </p:stCondLst>
                                        </p:cTn>
                                        <p:tgtEl>
                                          <p:spTgt spid="3">
                                            <p:txEl>
                                              <p:pRg st="5" end="5"/>
                                            </p:txEl>
                                          </p:spTgt>
                                        </p:tgtEl>
                                      </p:cBhvr>
                                      <p:to x="100000" y="80000"/>
                                    </p:animScale>
                                    <p:animScale>
                                      <p:cBhvr>
                                        <p:cTn id="43" dur="166" decel="50000">
                                          <p:stCondLst>
                                            <p:cond delay="1338"/>
                                          </p:stCondLst>
                                        </p:cTn>
                                        <p:tgtEl>
                                          <p:spTgt spid="3">
                                            <p:txEl>
                                              <p:pRg st="5" end="5"/>
                                            </p:txEl>
                                          </p:spTgt>
                                        </p:tgtEl>
                                      </p:cBhvr>
                                      <p:to x="100000" y="100000"/>
                                    </p:animScale>
                                    <p:animScale>
                                      <p:cBhvr>
                                        <p:cTn id="44" dur="26">
                                          <p:stCondLst>
                                            <p:cond delay="1642"/>
                                          </p:stCondLst>
                                        </p:cTn>
                                        <p:tgtEl>
                                          <p:spTgt spid="3">
                                            <p:txEl>
                                              <p:pRg st="5" end="5"/>
                                            </p:txEl>
                                          </p:spTgt>
                                        </p:tgtEl>
                                      </p:cBhvr>
                                      <p:to x="100000" y="90000"/>
                                    </p:animScale>
                                    <p:animScale>
                                      <p:cBhvr>
                                        <p:cTn id="45" dur="166" decel="50000">
                                          <p:stCondLst>
                                            <p:cond delay="1668"/>
                                          </p:stCondLst>
                                        </p:cTn>
                                        <p:tgtEl>
                                          <p:spTgt spid="3">
                                            <p:txEl>
                                              <p:pRg st="5" end="5"/>
                                            </p:txEl>
                                          </p:spTgt>
                                        </p:tgtEl>
                                      </p:cBhvr>
                                      <p:to x="100000" y="100000"/>
                                    </p:animScale>
                                    <p:animScale>
                                      <p:cBhvr>
                                        <p:cTn id="46" dur="26">
                                          <p:stCondLst>
                                            <p:cond delay="1808"/>
                                          </p:stCondLst>
                                        </p:cTn>
                                        <p:tgtEl>
                                          <p:spTgt spid="3">
                                            <p:txEl>
                                              <p:pRg st="5" end="5"/>
                                            </p:txEl>
                                          </p:spTgt>
                                        </p:tgtEl>
                                      </p:cBhvr>
                                      <p:to x="100000" y="95000"/>
                                    </p:animScale>
                                    <p:animScale>
                                      <p:cBhvr>
                                        <p:cTn id="47" dur="166" decel="50000">
                                          <p:stCondLst>
                                            <p:cond delay="1834"/>
                                          </p:stCondLst>
                                        </p:cTn>
                                        <p:tgtEl>
                                          <p:spTgt spid="3">
                                            <p:txEl>
                                              <p:pRg st="5" end="5"/>
                                            </p:txEl>
                                          </p:spTgt>
                                        </p:tgtEl>
                                      </p:cBhvr>
                                      <p:to x="100000" y="100000"/>
                                    </p:animScale>
                                  </p:childTnLst>
                                </p:cTn>
                              </p:par>
                              <p:par>
                                <p:cTn id="48" presetID="26" presetClass="entr" presetSubtype="0" fill="hold" nodeType="withEffect">
                                  <p:stCondLst>
                                    <p:cond delay="0"/>
                                  </p:stCondLst>
                                  <p:childTnLst>
                                    <p:set>
                                      <p:cBhvr>
                                        <p:cTn id="49" dur="1" fill="hold">
                                          <p:stCondLst>
                                            <p:cond delay="0"/>
                                          </p:stCondLst>
                                        </p:cTn>
                                        <p:tgtEl>
                                          <p:spTgt spid="3">
                                            <p:txEl>
                                              <p:pRg st="6" end="6"/>
                                            </p:txEl>
                                          </p:spTgt>
                                        </p:tgtEl>
                                        <p:attrNameLst>
                                          <p:attrName>style.visibility</p:attrName>
                                        </p:attrNameLst>
                                      </p:cBhvr>
                                      <p:to>
                                        <p:strVal val="visible"/>
                                      </p:to>
                                    </p:set>
                                    <p:animEffect transition="in" filter="wipe(down)">
                                      <p:cBhvr>
                                        <p:cTn id="50" dur="580">
                                          <p:stCondLst>
                                            <p:cond delay="0"/>
                                          </p:stCondLst>
                                        </p:cTn>
                                        <p:tgtEl>
                                          <p:spTgt spid="3">
                                            <p:txEl>
                                              <p:pRg st="6" end="6"/>
                                            </p:txEl>
                                          </p:spTgt>
                                        </p:tgtEl>
                                      </p:cBhvr>
                                    </p:animEffect>
                                    <p:anim calcmode="lin" valueType="num">
                                      <p:cBhvr>
                                        <p:cTn id="51"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56" dur="26">
                                          <p:stCondLst>
                                            <p:cond delay="650"/>
                                          </p:stCondLst>
                                        </p:cTn>
                                        <p:tgtEl>
                                          <p:spTgt spid="3">
                                            <p:txEl>
                                              <p:pRg st="6" end="6"/>
                                            </p:txEl>
                                          </p:spTgt>
                                        </p:tgtEl>
                                      </p:cBhvr>
                                      <p:to x="100000" y="60000"/>
                                    </p:animScale>
                                    <p:animScale>
                                      <p:cBhvr>
                                        <p:cTn id="57" dur="166" decel="50000">
                                          <p:stCondLst>
                                            <p:cond delay="676"/>
                                          </p:stCondLst>
                                        </p:cTn>
                                        <p:tgtEl>
                                          <p:spTgt spid="3">
                                            <p:txEl>
                                              <p:pRg st="6" end="6"/>
                                            </p:txEl>
                                          </p:spTgt>
                                        </p:tgtEl>
                                      </p:cBhvr>
                                      <p:to x="100000" y="100000"/>
                                    </p:animScale>
                                    <p:animScale>
                                      <p:cBhvr>
                                        <p:cTn id="58" dur="26">
                                          <p:stCondLst>
                                            <p:cond delay="1312"/>
                                          </p:stCondLst>
                                        </p:cTn>
                                        <p:tgtEl>
                                          <p:spTgt spid="3">
                                            <p:txEl>
                                              <p:pRg st="6" end="6"/>
                                            </p:txEl>
                                          </p:spTgt>
                                        </p:tgtEl>
                                      </p:cBhvr>
                                      <p:to x="100000" y="80000"/>
                                    </p:animScale>
                                    <p:animScale>
                                      <p:cBhvr>
                                        <p:cTn id="59" dur="166" decel="50000">
                                          <p:stCondLst>
                                            <p:cond delay="1338"/>
                                          </p:stCondLst>
                                        </p:cTn>
                                        <p:tgtEl>
                                          <p:spTgt spid="3">
                                            <p:txEl>
                                              <p:pRg st="6" end="6"/>
                                            </p:txEl>
                                          </p:spTgt>
                                        </p:tgtEl>
                                      </p:cBhvr>
                                      <p:to x="100000" y="100000"/>
                                    </p:animScale>
                                    <p:animScale>
                                      <p:cBhvr>
                                        <p:cTn id="60" dur="26">
                                          <p:stCondLst>
                                            <p:cond delay="1642"/>
                                          </p:stCondLst>
                                        </p:cTn>
                                        <p:tgtEl>
                                          <p:spTgt spid="3">
                                            <p:txEl>
                                              <p:pRg st="6" end="6"/>
                                            </p:txEl>
                                          </p:spTgt>
                                        </p:tgtEl>
                                      </p:cBhvr>
                                      <p:to x="100000" y="90000"/>
                                    </p:animScale>
                                    <p:animScale>
                                      <p:cBhvr>
                                        <p:cTn id="61" dur="166" decel="50000">
                                          <p:stCondLst>
                                            <p:cond delay="1668"/>
                                          </p:stCondLst>
                                        </p:cTn>
                                        <p:tgtEl>
                                          <p:spTgt spid="3">
                                            <p:txEl>
                                              <p:pRg st="6" end="6"/>
                                            </p:txEl>
                                          </p:spTgt>
                                        </p:tgtEl>
                                      </p:cBhvr>
                                      <p:to x="100000" y="100000"/>
                                    </p:animScale>
                                    <p:animScale>
                                      <p:cBhvr>
                                        <p:cTn id="62" dur="26">
                                          <p:stCondLst>
                                            <p:cond delay="1808"/>
                                          </p:stCondLst>
                                        </p:cTn>
                                        <p:tgtEl>
                                          <p:spTgt spid="3">
                                            <p:txEl>
                                              <p:pRg st="6" end="6"/>
                                            </p:txEl>
                                          </p:spTgt>
                                        </p:tgtEl>
                                      </p:cBhvr>
                                      <p:to x="100000" y="95000"/>
                                    </p:animScale>
                                    <p:animScale>
                                      <p:cBhvr>
                                        <p:cTn id="63" dur="166" decel="50000">
                                          <p:stCondLst>
                                            <p:cond delay="1834"/>
                                          </p:stCondLst>
                                        </p:cTn>
                                        <p:tgtEl>
                                          <p:spTgt spid="3">
                                            <p:txEl>
                                              <p:pRg st="6" end="6"/>
                                            </p:txEl>
                                          </p:spTgt>
                                        </p:tgtEl>
                                      </p:cBhvr>
                                      <p:to x="100000" y="100000"/>
                                    </p:animScale>
                                  </p:childTnLst>
                                </p:cTn>
                              </p:par>
                              <p:par>
                                <p:cTn id="64" presetID="26" presetClass="entr" presetSubtype="0" fill="hold" nodeType="withEffect">
                                  <p:stCondLst>
                                    <p:cond delay="0"/>
                                  </p:stCondLst>
                                  <p:childTnLst>
                                    <p:set>
                                      <p:cBhvr>
                                        <p:cTn id="65" dur="1" fill="hold">
                                          <p:stCondLst>
                                            <p:cond delay="0"/>
                                          </p:stCondLst>
                                        </p:cTn>
                                        <p:tgtEl>
                                          <p:spTgt spid="3">
                                            <p:txEl>
                                              <p:pRg st="7" end="7"/>
                                            </p:txEl>
                                          </p:spTgt>
                                        </p:tgtEl>
                                        <p:attrNameLst>
                                          <p:attrName>style.visibility</p:attrName>
                                        </p:attrNameLst>
                                      </p:cBhvr>
                                      <p:to>
                                        <p:strVal val="visible"/>
                                      </p:to>
                                    </p:set>
                                    <p:animEffect transition="in" filter="wipe(down)">
                                      <p:cBhvr>
                                        <p:cTn id="66" dur="580">
                                          <p:stCondLst>
                                            <p:cond delay="0"/>
                                          </p:stCondLst>
                                        </p:cTn>
                                        <p:tgtEl>
                                          <p:spTgt spid="3">
                                            <p:txEl>
                                              <p:pRg st="7" end="7"/>
                                            </p:txEl>
                                          </p:spTgt>
                                        </p:tgtEl>
                                      </p:cBhvr>
                                    </p:animEffect>
                                    <p:anim calcmode="lin" valueType="num">
                                      <p:cBhvr>
                                        <p:cTn id="67"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68"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69"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70"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71"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72" dur="26">
                                          <p:stCondLst>
                                            <p:cond delay="650"/>
                                          </p:stCondLst>
                                        </p:cTn>
                                        <p:tgtEl>
                                          <p:spTgt spid="3">
                                            <p:txEl>
                                              <p:pRg st="7" end="7"/>
                                            </p:txEl>
                                          </p:spTgt>
                                        </p:tgtEl>
                                      </p:cBhvr>
                                      <p:to x="100000" y="60000"/>
                                    </p:animScale>
                                    <p:animScale>
                                      <p:cBhvr>
                                        <p:cTn id="73" dur="166" decel="50000">
                                          <p:stCondLst>
                                            <p:cond delay="676"/>
                                          </p:stCondLst>
                                        </p:cTn>
                                        <p:tgtEl>
                                          <p:spTgt spid="3">
                                            <p:txEl>
                                              <p:pRg st="7" end="7"/>
                                            </p:txEl>
                                          </p:spTgt>
                                        </p:tgtEl>
                                      </p:cBhvr>
                                      <p:to x="100000" y="100000"/>
                                    </p:animScale>
                                    <p:animScale>
                                      <p:cBhvr>
                                        <p:cTn id="74" dur="26">
                                          <p:stCondLst>
                                            <p:cond delay="1312"/>
                                          </p:stCondLst>
                                        </p:cTn>
                                        <p:tgtEl>
                                          <p:spTgt spid="3">
                                            <p:txEl>
                                              <p:pRg st="7" end="7"/>
                                            </p:txEl>
                                          </p:spTgt>
                                        </p:tgtEl>
                                      </p:cBhvr>
                                      <p:to x="100000" y="80000"/>
                                    </p:animScale>
                                    <p:animScale>
                                      <p:cBhvr>
                                        <p:cTn id="75" dur="166" decel="50000">
                                          <p:stCondLst>
                                            <p:cond delay="1338"/>
                                          </p:stCondLst>
                                        </p:cTn>
                                        <p:tgtEl>
                                          <p:spTgt spid="3">
                                            <p:txEl>
                                              <p:pRg st="7" end="7"/>
                                            </p:txEl>
                                          </p:spTgt>
                                        </p:tgtEl>
                                      </p:cBhvr>
                                      <p:to x="100000" y="100000"/>
                                    </p:animScale>
                                    <p:animScale>
                                      <p:cBhvr>
                                        <p:cTn id="76" dur="26">
                                          <p:stCondLst>
                                            <p:cond delay="1642"/>
                                          </p:stCondLst>
                                        </p:cTn>
                                        <p:tgtEl>
                                          <p:spTgt spid="3">
                                            <p:txEl>
                                              <p:pRg st="7" end="7"/>
                                            </p:txEl>
                                          </p:spTgt>
                                        </p:tgtEl>
                                      </p:cBhvr>
                                      <p:to x="100000" y="90000"/>
                                    </p:animScale>
                                    <p:animScale>
                                      <p:cBhvr>
                                        <p:cTn id="77" dur="166" decel="50000">
                                          <p:stCondLst>
                                            <p:cond delay="1668"/>
                                          </p:stCondLst>
                                        </p:cTn>
                                        <p:tgtEl>
                                          <p:spTgt spid="3">
                                            <p:txEl>
                                              <p:pRg st="7" end="7"/>
                                            </p:txEl>
                                          </p:spTgt>
                                        </p:tgtEl>
                                      </p:cBhvr>
                                      <p:to x="100000" y="100000"/>
                                    </p:animScale>
                                    <p:animScale>
                                      <p:cBhvr>
                                        <p:cTn id="78" dur="26">
                                          <p:stCondLst>
                                            <p:cond delay="1808"/>
                                          </p:stCondLst>
                                        </p:cTn>
                                        <p:tgtEl>
                                          <p:spTgt spid="3">
                                            <p:txEl>
                                              <p:pRg st="7" end="7"/>
                                            </p:txEl>
                                          </p:spTgt>
                                        </p:tgtEl>
                                      </p:cBhvr>
                                      <p:to x="100000" y="95000"/>
                                    </p:animScale>
                                    <p:animScale>
                                      <p:cBhvr>
                                        <p:cTn id="79"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699247" y="2248347"/>
            <a:ext cx="7745505" cy="4421013"/>
          </a:xfrm>
        </p:spPr>
        <p:txBody>
          <a:bodyPr>
            <a:normAutofit fontScale="92500"/>
          </a:bodyPr>
          <a:lstStyle/>
          <a:p>
            <a:pPr marL="0" indent="0" algn="ctr">
              <a:buNone/>
            </a:pPr>
            <a:r>
              <a:rPr lang="es-CO" dirty="0" smtClean="0"/>
              <a:t>  Los “espíritus engañadores” mencionados aquí son los mismos  espíritus mencionados por Juan </a:t>
            </a:r>
            <a:r>
              <a:rPr lang="es-CO" dirty="0" smtClean="0">
                <a:solidFill>
                  <a:schemeClr val="tx1"/>
                </a:solidFill>
              </a:rPr>
              <a:t>en </a:t>
            </a:r>
            <a:r>
              <a:rPr lang="es-CO" dirty="0" smtClean="0">
                <a:solidFill>
                  <a:srgbClr val="FF0000"/>
                </a:solidFill>
              </a:rPr>
              <a:t> (1Juan 4:1).</a:t>
            </a:r>
            <a:r>
              <a:rPr lang="es-CO" b="1" baseline="30000" dirty="0">
                <a:solidFill>
                  <a:srgbClr val="FF0000"/>
                </a:solidFill>
              </a:rPr>
              <a:t> </a:t>
            </a:r>
            <a:r>
              <a:rPr lang="es-CO" b="1" baseline="30000" dirty="0" smtClean="0">
                <a:solidFill>
                  <a:srgbClr val="FF0000"/>
                </a:solidFill>
              </a:rPr>
              <a:t> </a:t>
            </a:r>
            <a:r>
              <a:rPr lang="es-CO" b="1" dirty="0" smtClean="0"/>
              <a:t>AMADOS, NO </a:t>
            </a:r>
            <a:r>
              <a:rPr lang="es-CO" b="1" u="sng" dirty="0" smtClean="0"/>
              <a:t>CREÁIS</a:t>
            </a:r>
            <a:r>
              <a:rPr lang="es-CO" b="1" dirty="0" smtClean="0"/>
              <a:t> A TODO ESPÍRITU, SINO </a:t>
            </a:r>
            <a:r>
              <a:rPr lang="es-CO" b="1" u="sng" dirty="0" smtClean="0"/>
              <a:t>PROBAD</a:t>
            </a:r>
            <a:r>
              <a:rPr lang="es-CO" b="1" dirty="0" smtClean="0"/>
              <a:t> LOS ESPÍRITUS SI SON DE DIOS, PORQUE MUCHOS FALSOS PROFETAS HAN SALIDO POR EL MUNDO</a:t>
            </a:r>
            <a:r>
              <a:rPr lang="es-CO" dirty="0" smtClean="0"/>
              <a:t>. </a:t>
            </a:r>
            <a:endParaRPr lang="es-CO" b="1" dirty="0"/>
          </a:p>
          <a:p>
            <a:pPr marL="0" indent="0" algn="ctr">
              <a:buNone/>
            </a:pPr>
            <a:endParaRPr lang="es-CO" dirty="0" smtClean="0"/>
          </a:p>
          <a:p>
            <a:pPr marL="0" indent="0" algn="ctr">
              <a:buNone/>
            </a:pPr>
            <a:r>
              <a:rPr lang="es-CO" dirty="0" smtClean="0"/>
              <a:t>Literalmente (espíritus) “extraviados</a:t>
            </a:r>
            <a:r>
              <a:rPr lang="es-CO" dirty="0"/>
              <a:t>”, por lo tanto, tergiversadores y falsos. </a:t>
            </a:r>
            <a:endParaRPr lang="es-CO" dirty="0" smtClean="0"/>
          </a:p>
          <a:p>
            <a:pPr marL="0" indent="0" algn="ctr">
              <a:buNone/>
            </a:pPr>
            <a:r>
              <a:rPr lang="es-CO" dirty="0" smtClean="0"/>
              <a:t> </a:t>
            </a:r>
            <a:r>
              <a:rPr lang="es-CO" u="sng" dirty="0">
                <a:solidFill>
                  <a:srgbClr val="FF0000"/>
                </a:solidFill>
              </a:rPr>
              <a:t>Los peores y más engañosos oponentes de la iglesia son los que alguna vez fueron miembros de ella, y son maestros en el arte de </a:t>
            </a:r>
            <a:r>
              <a:rPr lang="es-CO" b="1" u="sng" dirty="0" smtClean="0">
                <a:solidFill>
                  <a:srgbClr val="FF0000"/>
                </a:solidFill>
              </a:rPr>
              <a:t>MEZCLAR</a:t>
            </a:r>
            <a:r>
              <a:rPr lang="es-CO" u="sng" dirty="0" smtClean="0">
                <a:solidFill>
                  <a:srgbClr val="FF0000"/>
                </a:solidFill>
              </a:rPr>
              <a:t> </a:t>
            </a:r>
            <a:r>
              <a:rPr lang="es-CO" u="sng" dirty="0">
                <a:solidFill>
                  <a:srgbClr val="FF0000"/>
                </a:solidFill>
              </a:rPr>
              <a:t>el error con la verdad</a:t>
            </a:r>
            <a:r>
              <a:rPr lang="es-CO" dirty="0">
                <a:solidFill>
                  <a:srgbClr val="FF0000"/>
                </a:solidFill>
              </a:rPr>
              <a:t>. </a:t>
            </a:r>
            <a:r>
              <a:rPr lang="es-CO" dirty="0" smtClean="0">
                <a:solidFill>
                  <a:srgbClr val="FF0000"/>
                </a:solidFill>
              </a:rPr>
              <a:t>    </a:t>
            </a:r>
            <a:endParaRPr lang="es-CO" dirty="0">
              <a:solidFill>
                <a:srgbClr val="FF0000"/>
              </a:solidFill>
            </a:endParaRPr>
          </a:p>
        </p:txBody>
      </p:sp>
      <p:sp>
        <p:nvSpPr>
          <p:cNvPr id="4" name="3 Rectángulo"/>
          <p:cNvSpPr/>
          <p:nvPr/>
        </p:nvSpPr>
        <p:spPr>
          <a:xfrm>
            <a:off x="0" y="188640"/>
            <a:ext cx="9144000" cy="1569660"/>
          </a:xfrm>
          <a:prstGeom prst="rect">
            <a:avLst/>
          </a:prstGeom>
        </p:spPr>
        <p:txBody>
          <a:bodyPr wrap="square">
            <a:spAutoFit/>
          </a:bodyPr>
          <a:lstStyle/>
          <a:p>
            <a:pPr algn="ctr"/>
            <a:r>
              <a:rPr lang="es-CO" sz="2400" b="1" dirty="0"/>
              <a:t>La fe </a:t>
            </a:r>
            <a:r>
              <a:rPr lang="es-CO" sz="2400" dirty="0"/>
              <a:t>Se refiere a las profundas verdades presentadas en </a:t>
            </a:r>
            <a:r>
              <a:rPr lang="es-CO" sz="2400" dirty="0">
                <a:solidFill>
                  <a:srgbClr val="FF0000"/>
                </a:solidFill>
              </a:rPr>
              <a:t>1Tim.3:16.</a:t>
            </a:r>
            <a:r>
              <a:rPr lang="es-CO" sz="2400" dirty="0"/>
              <a:t> </a:t>
            </a:r>
            <a:r>
              <a:rPr lang="es-CO" sz="2400" b="1" dirty="0">
                <a:latin typeface="Agency FB" pitchFamily="34" charset="0"/>
              </a:rPr>
              <a:t>Indiscutiblemente, grande es el misterio de la piedad: Dios fue manifestado en carne, justificado en el Espíritu, visto de los ángeles,  predicado a los gentiles, creído en el mundo,  recibido arriba en gloria. </a:t>
            </a:r>
          </a:p>
        </p:txBody>
      </p:sp>
    </p:spTree>
    <p:extLst>
      <p:ext uri="{BB962C8B-B14F-4D97-AF65-F5344CB8AC3E}">
        <p14:creationId xmlns:p14="http://schemas.microsoft.com/office/powerpoint/2010/main" val="96806289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80">
                                          <p:stCondLst>
                                            <p:cond delay="0"/>
                                          </p:stCondLst>
                                        </p:cTn>
                                        <p:tgtEl>
                                          <p:spTgt spid="2">
                                            <p:txEl>
                                              <p:pRg st="0" end="0"/>
                                            </p:txEl>
                                          </p:spTgt>
                                        </p:tgtEl>
                                      </p:cBhvr>
                                    </p:animEffect>
                                    <p:anim calcmode="lin" valueType="num">
                                      <p:cBhvr>
                                        <p:cTn id="8" dur="1822"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xEl>
                                              <p:pRg st="0" end="0"/>
                                            </p:txEl>
                                          </p:spTgt>
                                        </p:tgtEl>
                                      </p:cBhvr>
                                      <p:to x="100000" y="60000"/>
                                    </p:animScale>
                                    <p:animScale>
                                      <p:cBhvr>
                                        <p:cTn id="14" dur="166" decel="50000">
                                          <p:stCondLst>
                                            <p:cond delay="676"/>
                                          </p:stCondLst>
                                        </p:cTn>
                                        <p:tgtEl>
                                          <p:spTgt spid="2">
                                            <p:txEl>
                                              <p:pRg st="0" end="0"/>
                                            </p:txEl>
                                          </p:spTgt>
                                        </p:tgtEl>
                                      </p:cBhvr>
                                      <p:to x="100000" y="100000"/>
                                    </p:animScale>
                                    <p:animScale>
                                      <p:cBhvr>
                                        <p:cTn id="15" dur="26">
                                          <p:stCondLst>
                                            <p:cond delay="1312"/>
                                          </p:stCondLst>
                                        </p:cTn>
                                        <p:tgtEl>
                                          <p:spTgt spid="2">
                                            <p:txEl>
                                              <p:pRg st="0" end="0"/>
                                            </p:txEl>
                                          </p:spTgt>
                                        </p:tgtEl>
                                      </p:cBhvr>
                                      <p:to x="100000" y="80000"/>
                                    </p:animScale>
                                    <p:animScale>
                                      <p:cBhvr>
                                        <p:cTn id="16" dur="166" decel="50000">
                                          <p:stCondLst>
                                            <p:cond delay="1338"/>
                                          </p:stCondLst>
                                        </p:cTn>
                                        <p:tgtEl>
                                          <p:spTgt spid="2">
                                            <p:txEl>
                                              <p:pRg st="0" end="0"/>
                                            </p:txEl>
                                          </p:spTgt>
                                        </p:tgtEl>
                                      </p:cBhvr>
                                      <p:to x="100000" y="100000"/>
                                    </p:animScale>
                                    <p:animScale>
                                      <p:cBhvr>
                                        <p:cTn id="17" dur="26">
                                          <p:stCondLst>
                                            <p:cond delay="1642"/>
                                          </p:stCondLst>
                                        </p:cTn>
                                        <p:tgtEl>
                                          <p:spTgt spid="2">
                                            <p:txEl>
                                              <p:pRg st="0" end="0"/>
                                            </p:txEl>
                                          </p:spTgt>
                                        </p:tgtEl>
                                      </p:cBhvr>
                                      <p:to x="100000" y="90000"/>
                                    </p:animScale>
                                    <p:animScale>
                                      <p:cBhvr>
                                        <p:cTn id="18" dur="166" decel="50000">
                                          <p:stCondLst>
                                            <p:cond delay="1668"/>
                                          </p:stCondLst>
                                        </p:cTn>
                                        <p:tgtEl>
                                          <p:spTgt spid="2">
                                            <p:txEl>
                                              <p:pRg st="0" end="0"/>
                                            </p:txEl>
                                          </p:spTgt>
                                        </p:tgtEl>
                                      </p:cBhvr>
                                      <p:to x="100000" y="100000"/>
                                    </p:animScale>
                                    <p:animScale>
                                      <p:cBhvr>
                                        <p:cTn id="19" dur="26">
                                          <p:stCondLst>
                                            <p:cond delay="1808"/>
                                          </p:stCondLst>
                                        </p:cTn>
                                        <p:tgtEl>
                                          <p:spTgt spid="2">
                                            <p:txEl>
                                              <p:pRg st="0" end="0"/>
                                            </p:txEl>
                                          </p:spTgt>
                                        </p:tgtEl>
                                      </p:cBhvr>
                                      <p:to x="100000" y="95000"/>
                                    </p:animScale>
                                    <p:animScale>
                                      <p:cBhvr>
                                        <p:cTn id="20" dur="166" decel="50000">
                                          <p:stCondLst>
                                            <p:cond delay="1834"/>
                                          </p:stCondLst>
                                        </p:cTn>
                                        <p:tgtEl>
                                          <p:spTgt spid="2">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Effect transition="in" filter="wipe(down)">
                                      <p:cBhvr>
                                        <p:cTn id="23" dur="580">
                                          <p:stCondLst>
                                            <p:cond delay="0"/>
                                          </p:stCondLst>
                                        </p:cTn>
                                        <p:tgtEl>
                                          <p:spTgt spid="2">
                                            <p:txEl>
                                              <p:pRg st="2" end="2"/>
                                            </p:txEl>
                                          </p:spTgt>
                                        </p:tgtEl>
                                      </p:cBhvr>
                                    </p:animEffect>
                                    <p:anim calcmode="lin" valueType="num">
                                      <p:cBhvr>
                                        <p:cTn id="24" dur="1822" tmFilter="0,0; 0.14,0.36; 0.43,0.73; 0.71,0.91; 1.0,1.0">
                                          <p:stCondLst>
                                            <p:cond delay="0"/>
                                          </p:stCondLst>
                                        </p:cTn>
                                        <p:tgtEl>
                                          <p:spTgt spid="2">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2">
                                            <p:txEl>
                                              <p:pRg st="2" end="2"/>
                                            </p:txEl>
                                          </p:spTgt>
                                        </p:tgtEl>
                                      </p:cBhvr>
                                      <p:to x="100000" y="60000"/>
                                    </p:animScale>
                                    <p:animScale>
                                      <p:cBhvr>
                                        <p:cTn id="30" dur="166" decel="50000">
                                          <p:stCondLst>
                                            <p:cond delay="676"/>
                                          </p:stCondLst>
                                        </p:cTn>
                                        <p:tgtEl>
                                          <p:spTgt spid="2">
                                            <p:txEl>
                                              <p:pRg st="2" end="2"/>
                                            </p:txEl>
                                          </p:spTgt>
                                        </p:tgtEl>
                                      </p:cBhvr>
                                      <p:to x="100000" y="100000"/>
                                    </p:animScale>
                                    <p:animScale>
                                      <p:cBhvr>
                                        <p:cTn id="31" dur="26">
                                          <p:stCondLst>
                                            <p:cond delay="1312"/>
                                          </p:stCondLst>
                                        </p:cTn>
                                        <p:tgtEl>
                                          <p:spTgt spid="2">
                                            <p:txEl>
                                              <p:pRg st="2" end="2"/>
                                            </p:txEl>
                                          </p:spTgt>
                                        </p:tgtEl>
                                      </p:cBhvr>
                                      <p:to x="100000" y="80000"/>
                                    </p:animScale>
                                    <p:animScale>
                                      <p:cBhvr>
                                        <p:cTn id="32" dur="166" decel="50000">
                                          <p:stCondLst>
                                            <p:cond delay="1338"/>
                                          </p:stCondLst>
                                        </p:cTn>
                                        <p:tgtEl>
                                          <p:spTgt spid="2">
                                            <p:txEl>
                                              <p:pRg st="2" end="2"/>
                                            </p:txEl>
                                          </p:spTgt>
                                        </p:tgtEl>
                                      </p:cBhvr>
                                      <p:to x="100000" y="100000"/>
                                    </p:animScale>
                                    <p:animScale>
                                      <p:cBhvr>
                                        <p:cTn id="33" dur="26">
                                          <p:stCondLst>
                                            <p:cond delay="1642"/>
                                          </p:stCondLst>
                                        </p:cTn>
                                        <p:tgtEl>
                                          <p:spTgt spid="2">
                                            <p:txEl>
                                              <p:pRg st="2" end="2"/>
                                            </p:txEl>
                                          </p:spTgt>
                                        </p:tgtEl>
                                      </p:cBhvr>
                                      <p:to x="100000" y="90000"/>
                                    </p:animScale>
                                    <p:animScale>
                                      <p:cBhvr>
                                        <p:cTn id="34" dur="166" decel="50000">
                                          <p:stCondLst>
                                            <p:cond delay="1668"/>
                                          </p:stCondLst>
                                        </p:cTn>
                                        <p:tgtEl>
                                          <p:spTgt spid="2">
                                            <p:txEl>
                                              <p:pRg st="2" end="2"/>
                                            </p:txEl>
                                          </p:spTgt>
                                        </p:tgtEl>
                                      </p:cBhvr>
                                      <p:to x="100000" y="100000"/>
                                    </p:animScale>
                                    <p:animScale>
                                      <p:cBhvr>
                                        <p:cTn id="35" dur="26">
                                          <p:stCondLst>
                                            <p:cond delay="1808"/>
                                          </p:stCondLst>
                                        </p:cTn>
                                        <p:tgtEl>
                                          <p:spTgt spid="2">
                                            <p:txEl>
                                              <p:pRg st="2" end="2"/>
                                            </p:txEl>
                                          </p:spTgt>
                                        </p:tgtEl>
                                      </p:cBhvr>
                                      <p:to x="100000" y="95000"/>
                                    </p:animScale>
                                    <p:animScale>
                                      <p:cBhvr>
                                        <p:cTn id="36" dur="166" decel="50000">
                                          <p:stCondLst>
                                            <p:cond delay="1834"/>
                                          </p:stCondLst>
                                        </p:cTn>
                                        <p:tgtEl>
                                          <p:spTgt spid="2">
                                            <p:txEl>
                                              <p:pRg st="2" end="2"/>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childTnLst>
                                    <p:set>
                                      <p:cBhvr>
                                        <p:cTn id="40" dur="1" fill="hold">
                                          <p:stCondLst>
                                            <p:cond delay="0"/>
                                          </p:stCondLst>
                                        </p:cTn>
                                        <p:tgtEl>
                                          <p:spTgt spid="2">
                                            <p:txEl>
                                              <p:pRg st="3" end="3"/>
                                            </p:txEl>
                                          </p:spTgt>
                                        </p:tgtEl>
                                        <p:attrNameLst>
                                          <p:attrName>style.visibility</p:attrName>
                                        </p:attrNameLst>
                                      </p:cBhvr>
                                      <p:to>
                                        <p:strVal val="visible"/>
                                      </p:to>
                                    </p:set>
                                    <p:anim calcmode="lin" valueType="num">
                                      <p:cBhvr>
                                        <p:cTn id="41"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42" dur="1000" fill="hold"/>
                                        <p:tgtEl>
                                          <p:spTgt spid="2">
                                            <p:txEl>
                                              <p:pRg st="3" end="3"/>
                                            </p:txEl>
                                          </p:spTgt>
                                        </p:tgtEl>
                                        <p:attrNameLst>
                                          <p:attrName>ppt_h</p:attrName>
                                        </p:attrNameLst>
                                      </p:cBhvr>
                                      <p:tavLst>
                                        <p:tav tm="0">
                                          <p:val>
                                            <p:fltVal val="0"/>
                                          </p:val>
                                        </p:tav>
                                        <p:tav tm="100000">
                                          <p:val>
                                            <p:strVal val="#ppt_h"/>
                                          </p:val>
                                        </p:tav>
                                      </p:tavLst>
                                    </p:anim>
                                    <p:anim calcmode="lin" valueType="num">
                                      <p:cBhvr>
                                        <p:cTn id="43" dur="1000" fill="hold"/>
                                        <p:tgtEl>
                                          <p:spTgt spid="2">
                                            <p:txEl>
                                              <p:pRg st="3" end="3"/>
                                            </p:txEl>
                                          </p:spTgt>
                                        </p:tgtEl>
                                        <p:attrNameLst>
                                          <p:attrName>style.rotation</p:attrName>
                                        </p:attrNameLst>
                                      </p:cBhvr>
                                      <p:tavLst>
                                        <p:tav tm="0">
                                          <p:val>
                                            <p:fltVal val="90"/>
                                          </p:val>
                                        </p:tav>
                                        <p:tav tm="100000">
                                          <p:val>
                                            <p:fltVal val="0"/>
                                          </p:val>
                                        </p:tav>
                                      </p:tavLst>
                                    </p:anim>
                                    <p:animEffect transition="in" filter="fade">
                                      <p:cBhvr>
                                        <p:cTn id="44" dur="1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699247" y="2248347"/>
            <a:ext cx="7745505" cy="4349005"/>
          </a:xfrm>
          <a:blipFill>
            <a:blip r:embed="rId2"/>
            <a:tile tx="0" ty="0" sx="100000" sy="100000" flip="none" algn="tl"/>
          </a:blipFill>
        </p:spPr>
        <p:txBody>
          <a:bodyPr>
            <a:normAutofit fontScale="92500" lnSpcReduction="10000"/>
          </a:bodyPr>
          <a:lstStyle/>
          <a:p>
            <a:pPr marL="0" indent="0" algn="ctr">
              <a:buNone/>
            </a:pPr>
            <a:r>
              <a:rPr lang="es-CO" dirty="0" smtClean="0">
                <a:solidFill>
                  <a:srgbClr val="FF0000"/>
                </a:solidFill>
              </a:rPr>
              <a:t>«</a:t>
            </a:r>
            <a:r>
              <a:rPr lang="es-CO" dirty="0" smtClean="0"/>
              <a:t>Entonces </a:t>
            </a:r>
            <a:r>
              <a:rPr lang="es-CO" dirty="0"/>
              <a:t>Satanás entró en Judas, llamado </a:t>
            </a:r>
            <a:r>
              <a:rPr lang="es-CO" dirty="0" smtClean="0"/>
              <a:t>Iscariote</a:t>
            </a:r>
            <a:r>
              <a:rPr lang="es-CO" b="1" i="1" u="sng" dirty="0" smtClean="0"/>
              <a:t>, EL CUAL ERA UNO DEL NÚMERO DE LOS DOCE</a:t>
            </a:r>
            <a:r>
              <a:rPr lang="es-CO" b="1" dirty="0" smtClean="0"/>
              <a:t>»</a:t>
            </a:r>
          </a:p>
          <a:p>
            <a:pPr marL="0" indent="0" algn="ctr">
              <a:buNone/>
            </a:pPr>
            <a:r>
              <a:rPr lang="es-CO" dirty="0" smtClean="0">
                <a:solidFill>
                  <a:srgbClr val="FF0000"/>
                </a:solidFill>
              </a:rPr>
              <a:t> </a:t>
            </a:r>
            <a:r>
              <a:rPr lang="es-CO" dirty="0"/>
              <a:t>Satanás trabaja para dominar las mentes de los hombres.  Es, pues, muy importante captar la verdad correctamente. </a:t>
            </a:r>
            <a:r>
              <a:rPr lang="es-CO" dirty="0" smtClean="0"/>
              <a:t>(Sin tergiversarla).</a:t>
            </a:r>
            <a:endParaRPr lang="es-CO" dirty="0"/>
          </a:p>
          <a:p>
            <a:pPr marL="0" indent="0">
              <a:buNone/>
            </a:pPr>
            <a:endParaRPr lang="es-CO" dirty="0" smtClean="0"/>
          </a:p>
          <a:p>
            <a:pPr marL="0" indent="0" algn="ctr">
              <a:buNone/>
            </a:pPr>
            <a:r>
              <a:rPr lang="es-CO" dirty="0" smtClean="0"/>
              <a:t>El </a:t>
            </a:r>
            <a:r>
              <a:rPr lang="es-CO" b="1" u="sng" dirty="0"/>
              <a:t>espiritismo moderno</a:t>
            </a:r>
            <a:r>
              <a:rPr lang="es-CO" dirty="0"/>
              <a:t>, un ejemplo innegable de las “doctrinas de demonios”, es sólo un resurgimiento del culto demoníaco y de la hechicería del pasado.  Su influencia engañadora finalmente se propagará por el mundo cristiano y no cristiano, y preparará el camino para el último gran engaño de </a:t>
            </a:r>
            <a:r>
              <a:rPr lang="es-CO" dirty="0" smtClean="0"/>
              <a:t>Satanás.</a:t>
            </a:r>
          </a:p>
          <a:p>
            <a:pPr marL="0" indent="0" algn="ctr">
              <a:buNone/>
            </a:pPr>
            <a:r>
              <a:rPr lang="es-CO" b="1" dirty="0" smtClean="0">
                <a:solidFill>
                  <a:srgbClr val="FF0000"/>
                </a:solidFill>
              </a:rPr>
              <a:t> </a:t>
            </a:r>
            <a:r>
              <a:rPr lang="es-CO" b="1" dirty="0">
                <a:solidFill>
                  <a:srgbClr val="FF0000"/>
                </a:solidFill>
              </a:rPr>
              <a:t>(</a:t>
            </a:r>
            <a:r>
              <a:rPr lang="es-CO" b="1" dirty="0" smtClean="0">
                <a:solidFill>
                  <a:srgbClr val="FF0000"/>
                </a:solidFill>
              </a:rPr>
              <a:t>C. S </a:t>
            </a:r>
            <a:r>
              <a:rPr lang="es-CO" b="1" dirty="0">
                <a:solidFill>
                  <a:srgbClr val="FF0000"/>
                </a:solidFill>
              </a:rPr>
              <a:t>618, 645-646, 682; </a:t>
            </a:r>
            <a:r>
              <a:rPr lang="es-CO" b="1" dirty="0" smtClean="0">
                <a:solidFill>
                  <a:srgbClr val="FF0000"/>
                </a:solidFill>
              </a:rPr>
              <a:t>P. P </a:t>
            </a:r>
            <a:r>
              <a:rPr lang="es-CO" b="1" dirty="0">
                <a:solidFill>
                  <a:srgbClr val="FF0000"/>
                </a:solidFill>
              </a:rPr>
              <a:t>741). </a:t>
            </a:r>
          </a:p>
          <a:p>
            <a:endParaRPr lang="es-CO" dirty="0"/>
          </a:p>
        </p:txBody>
      </p:sp>
      <p:sp>
        <p:nvSpPr>
          <p:cNvPr id="4" name="3 Rectángulo"/>
          <p:cNvSpPr/>
          <p:nvPr/>
        </p:nvSpPr>
        <p:spPr>
          <a:xfrm>
            <a:off x="611560" y="260648"/>
            <a:ext cx="7992888" cy="1569660"/>
          </a:xfrm>
          <a:prstGeom prst="rect">
            <a:avLst/>
          </a:prstGeom>
        </p:spPr>
        <p:txBody>
          <a:bodyPr wrap="square">
            <a:spAutoFit/>
          </a:bodyPr>
          <a:lstStyle/>
          <a:p>
            <a:pPr algn="ctr"/>
            <a:r>
              <a:rPr lang="es-CO" sz="2400" dirty="0"/>
              <a:t>Los maestros del engaño, propagan enseñanzas inspiradas por Satanás y sus agentes.  Compárese con la forma en que Satanás dominó la mente de Judas </a:t>
            </a:r>
            <a:r>
              <a:rPr lang="es-CO" sz="2400" dirty="0">
                <a:solidFill>
                  <a:srgbClr val="FF0000"/>
                </a:solidFill>
              </a:rPr>
              <a:t>(Luc.22:3). </a:t>
            </a:r>
          </a:p>
        </p:txBody>
      </p:sp>
    </p:spTree>
    <p:extLst>
      <p:ext uri="{BB962C8B-B14F-4D97-AF65-F5344CB8AC3E}">
        <p14:creationId xmlns:p14="http://schemas.microsoft.com/office/powerpoint/2010/main" val="313868714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arn(inVertical)">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Effect transition="in" filter="circle(in)">
                                      <p:cBhvr>
                                        <p:cTn id="15" dur="2000"/>
                                        <p:tgtEl>
                                          <p:spTgt spid="2">
                                            <p:txEl>
                                              <p:pRg st="3" end="3"/>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2">
                                            <p:txEl>
                                              <p:pRg st="4" end="4"/>
                                            </p:txEl>
                                          </p:spTgt>
                                        </p:tgtEl>
                                        <p:attrNameLst>
                                          <p:attrName>style.visibility</p:attrName>
                                        </p:attrNameLst>
                                      </p:cBhvr>
                                      <p:to>
                                        <p:strVal val="visible"/>
                                      </p:to>
                                    </p:set>
                                    <p:animEffect transition="in" filter="circle(in)">
                                      <p:cBhvr>
                                        <p:cTn id="18" dur="2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5373216"/>
            <a:ext cx="8496944" cy="1257002"/>
          </a:xfrm>
        </p:spPr>
        <p:txBody>
          <a:bodyPr>
            <a:normAutofit fontScale="70000" lnSpcReduction="20000"/>
          </a:bodyPr>
          <a:lstStyle/>
          <a:p>
            <a:pPr marL="0" indent="0" algn="ctr">
              <a:buNone/>
            </a:pPr>
            <a:r>
              <a:rPr lang="es-CO" sz="2600" dirty="0" smtClean="0"/>
              <a:t>Los </a:t>
            </a:r>
            <a:r>
              <a:rPr lang="es-CO" sz="2600" dirty="0"/>
              <a:t>apóstatas a menudo no están aliados abiertamente con la bandera del error y la traición a la causa de Cristo. </a:t>
            </a:r>
            <a:r>
              <a:rPr lang="es-CO" sz="2600" dirty="0" smtClean="0"/>
              <a:t> </a:t>
            </a:r>
            <a:r>
              <a:rPr lang="es-CO" sz="2600" dirty="0"/>
              <a:t>Los maestros del engaño pregonan a voz en cuello su lealtad a la causa de la verdad para engañar mejor a los hombres. </a:t>
            </a:r>
            <a:endParaRPr lang="es-CO" sz="2600" dirty="0" smtClean="0"/>
          </a:p>
          <a:p>
            <a:pPr marL="0" indent="0" algn="ctr">
              <a:buNone/>
            </a:pPr>
            <a:r>
              <a:rPr lang="es-CO" sz="2600" b="1" dirty="0" smtClean="0">
                <a:solidFill>
                  <a:srgbClr val="FF0000"/>
                </a:solidFill>
              </a:rPr>
              <a:t>(Usan el amor como su bandera, pero esa no es toda la verdad, como aquí donde el papa está besando a un enfermo).</a:t>
            </a:r>
            <a:endParaRPr lang="es-CO" sz="2600" b="1" dirty="0">
              <a:solidFill>
                <a:srgbClr val="FF0000"/>
              </a:solidFill>
            </a:endParaRPr>
          </a:p>
          <a:p>
            <a:endParaRPr lang="es-CO" dirty="0"/>
          </a:p>
        </p:txBody>
      </p:sp>
      <p:sp>
        <p:nvSpPr>
          <p:cNvPr id="2" name="1 Título"/>
          <p:cNvSpPr>
            <a:spLocks noGrp="1"/>
          </p:cNvSpPr>
          <p:nvPr>
            <p:ph type="title"/>
          </p:nvPr>
        </p:nvSpPr>
        <p:spPr>
          <a:xfrm>
            <a:off x="323528" y="570156"/>
            <a:ext cx="8352928" cy="1054250"/>
          </a:xfrm>
          <a:blipFill>
            <a:blip r:embed="rId2"/>
            <a:tile tx="0" ty="0" sx="100000" sy="100000" flip="none" algn="tl"/>
          </a:blipFill>
        </p:spPr>
        <p:txBody>
          <a:bodyPr/>
          <a:lstStyle/>
          <a:p>
            <a:r>
              <a:rPr lang="es-CO" sz="3200" b="1" dirty="0" smtClean="0"/>
              <a:t>Verso 2.</a:t>
            </a:r>
            <a:r>
              <a:rPr lang="es-CO" sz="3200" b="1" dirty="0" smtClean="0">
                <a:solidFill>
                  <a:schemeClr val="tx1"/>
                </a:solidFill>
              </a:rPr>
              <a:t>Con </a:t>
            </a:r>
            <a:r>
              <a:rPr lang="es-CO" sz="3200" b="1" dirty="0">
                <a:solidFill>
                  <a:schemeClr val="tx1"/>
                </a:solidFill>
              </a:rPr>
              <a:t>hipocresía hablarán mentira, teniendo cauterizada la conciencia</a:t>
            </a:r>
          </a:p>
        </p:txBody>
      </p:sp>
      <p:pic>
        <p:nvPicPr>
          <p:cNvPr id="1026" name="Picture 2" descr="https://encrypted-tbn1.gstatic.com/images?q=tbn:ANd9GcT_y3LRMa577WIZ8qJY8-8tVz14Gqvoly7ax5HZuMpdrWa9EdXhSeeN-c4">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4208" y="2420888"/>
            <a:ext cx="2088232" cy="230425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491880" y="2276872"/>
            <a:ext cx="2520280" cy="2585323"/>
          </a:xfrm>
          <a:prstGeom prst="rect">
            <a:avLst/>
          </a:prstGeom>
        </p:spPr>
        <p:txBody>
          <a:bodyPr wrap="square">
            <a:spAutoFit/>
          </a:bodyPr>
          <a:lstStyle/>
          <a:p>
            <a:pPr algn="ctr"/>
            <a:r>
              <a:rPr lang="es-CO" b="1" dirty="0"/>
              <a:t>Hipocresía </a:t>
            </a:r>
            <a:r>
              <a:rPr lang="es-CO" dirty="0"/>
              <a:t> O “fingimiento”.  Los maestros del engaño (citados aquí) pueden manifestar lealtad a la verdad mientras propagan sus “doctrinas de demonios”.</a:t>
            </a:r>
          </a:p>
        </p:txBody>
      </p:sp>
      <p:pic>
        <p:nvPicPr>
          <p:cNvPr id="1028" name="Picture 4" descr="https://encrypted-tbn1.gstatic.com/images?q=tbn:ANd9GcR8Hxckn6tUodATTTcryqQJbegMaT-45DEw4WKs-Y6eXbwwpm5r5H-eUyM">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5576" y="2420888"/>
            <a:ext cx="2232248"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816060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inVertical)">
                                      <p:cBhvr>
                                        <p:cTn id="7" dur="500"/>
                                        <p:tgtEl>
                                          <p:spTgt spid="102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par>
                                <p:cTn id="11" presetID="16" presetClass="entr" presetSubtype="21" fill="hold" nodeType="withEffect">
                                  <p:stCondLst>
                                    <p:cond delay="0"/>
                                  </p:stCondLst>
                                  <p:childTnLst>
                                    <p:set>
                                      <p:cBhvr>
                                        <p:cTn id="12" dur="1" fill="hold">
                                          <p:stCondLst>
                                            <p:cond delay="0"/>
                                          </p:stCondLst>
                                        </p:cTn>
                                        <p:tgtEl>
                                          <p:spTgt spid="1028"/>
                                        </p:tgtEl>
                                        <p:attrNameLst>
                                          <p:attrName>style.visibility</p:attrName>
                                        </p:attrNameLst>
                                      </p:cBhvr>
                                      <p:to>
                                        <p:strVal val="visible"/>
                                      </p:to>
                                    </p:set>
                                    <p:animEffect transition="in" filter="barn(inVertical)">
                                      <p:cBhvr>
                                        <p:cTn id="13" dur="500"/>
                                        <p:tgtEl>
                                          <p:spTgt spid="1028"/>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wipe(down)">
                                      <p:cBhvr>
                                        <p:cTn id="18" dur="580">
                                          <p:stCondLst>
                                            <p:cond delay="0"/>
                                          </p:stCondLst>
                                        </p:cTn>
                                        <p:tgtEl>
                                          <p:spTgt spid="3">
                                            <p:txEl>
                                              <p:pRg st="0" end="0"/>
                                            </p:txEl>
                                          </p:spTgt>
                                        </p:tgtEl>
                                      </p:cBhvr>
                                    </p:animEffect>
                                    <p:anim calcmode="lin" valueType="num">
                                      <p:cBhvr>
                                        <p:cTn id="19"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24" dur="26">
                                          <p:stCondLst>
                                            <p:cond delay="650"/>
                                          </p:stCondLst>
                                        </p:cTn>
                                        <p:tgtEl>
                                          <p:spTgt spid="3">
                                            <p:txEl>
                                              <p:pRg st="0" end="0"/>
                                            </p:txEl>
                                          </p:spTgt>
                                        </p:tgtEl>
                                      </p:cBhvr>
                                      <p:to x="100000" y="60000"/>
                                    </p:animScale>
                                    <p:animScale>
                                      <p:cBhvr>
                                        <p:cTn id="25" dur="166" decel="50000">
                                          <p:stCondLst>
                                            <p:cond delay="676"/>
                                          </p:stCondLst>
                                        </p:cTn>
                                        <p:tgtEl>
                                          <p:spTgt spid="3">
                                            <p:txEl>
                                              <p:pRg st="0" end="0"/>
                                            </p:txEl>
                                          </p:spTgt>
                                        </p:tgtEl>
                                      </p:cBhvr>
                                      <p:to x="100000" y="100000"/>
                                    </p:animScale>
                                    <p:animScale>
                                      <p:cBhvr>
                                        <p:cTn id="26" dur="26">
                                          <p:stCondLst>
                                            <p:cond delay="1312"/>
                                          </p:stCondLst>
                                        </p:cTn>
                                        <p:tgtEl>
                                          <p:spTgt spid="3">
                                            <p:txEl>
                                              <p:pRg st="0" end="0"/>
                                            </p:txEl>
                                          </p:spTgt>
                                        </p:tgtEl>
                                      </p:cBhvr>
                                      <p:to x="100000" y="80000"/>
                                    </p:animScale>
                                    <p:animScale>
                                      <p:cBhvr>
                                        <p:cTn id="27" dur="166" decel="50000">
                                          <p:stCondLst>
                                            <p:cond delay="1338"/>
                                          </p:stCondLst>
                                        </p:cTn>
                                        <p:tgtEl>
                                          <p:spTgt spid="3">
                                            <p:txEl>
                                              <p:pRg st="0" end="0"/>
                                            </p:txEl>
                                          </p:spTgt>
                                        </p:tgtEl>
                                      </p:cBhvr>
                                      <p:to x="100000" y="100000"/>
                                    </p:animScale>
                                    <p:animScale>
                                      <p:cBhvr>
                                        <p:cTn id="28" dur="26">
                                          <p:stCondLst>
                                            <p:cond delay="1642"/>
                                          </p:stCondLst>
                                        </p:cTn>
                                        <p:tgtEl>
                                          <p:spTgt spid="3">
                                            <p:txEl>
                                              <p:pRg st="0" end="0"/>
                                            </p:txEl>
                                          </p:spTgt>
                                        </p:tgtEl>
                                      </p:cBhvr>
                                      <p:to x="100000" y="90000"/>
                                    </p:animScale>
                                    <p:animScale>
                                      <p:cBhvr>
                                        <p:cTn id="29" dur="166" decel="50000">
                                          <p:stCondLst>
                                            <p:cond delay="1668"/>
                                          </p:stCondLst>
                                        </p:cTn>
                                        <p:tgtEl>
                                          <p:spTgt spid="3">
                                            <p:txEl>
                                              <p:pRg st="0" end="0"/>
                                            </p:txEl>
                                          </p:spTgt>
                                        </p:tgtEl>
                                      </p:cBhvr>
                                      <p:to x="100000" y="100000"/>
                                    </p:animScale>
                                    <p:animScale>
                                      <p:cBhvr>
                                        <p:cTn id="30" dur="26">
                                          <p:stCondLst>
                                            <p:cond delay="1808"/>
                                          </p:stCondLst>
                                        </p:cTn>
                                        <p:tgtEl>
                                          <p:spTgt spid="3">
                                            <p:txEl>
                                              <p:pRg st="0" end="0"/>
                                            </p:txEl>
                                          </p:spTgt>
                                        </p:tgtEl>
                                      </p:cBhvr>
                                      <p:to x="100000" y="95000"/>
                                    </p:animScale>
                                    <p:animScale>
                                      <p:cBhvr>
                                        <p:cTn id="31" dur="166" decel="50000">
                                          <p:stCondLst>
                                            <p:cond delay="1834"/>
                                          </p:stCondLst>
                                        </p:cTn>
                                        <p:tgtEl>
                                          <p:spTgt spid="3">
                                            <p:txEl>
                                              <p:pRg st="0" end="0"/>
                                            </p:txEl>
                                          </p:spTgt>
                                        </p:tgtEl>
                                      </p:cBhvr>
                                      <p:to x="100000" y="100000"/>
                                    </p:animScale>
                                  </p:childTnLst>
                                </p:cTn>
                              </p:par>
                            </p:childTnLst>
                          </p:cTn>
                        </p:par>
                      </p:childTnLst>
                    </p:cTn>
                  </p:par>
                  <p:par>
                    <p:cTn id="32" fill="hold">
                      <p:stCondLst>
                        <p:cond delay="indefinite"/>
                      </p:stCondLst>
                      <p:childTnLst>
                        <p:par>
                          <p:cTn id="33" fill="hold">
                            <p:stCondLst>
                              <p:cond delay="0"/>
                            </p:stCondLst>
                            <p:childTnLst>
                              <p:par>
                                <p:cTn id="34" presetID="26" presetClass="entr" presetSubtype="0" fill="hold" grpId="0" nodeType="clickEffect">
                                  <p:stCondLst>
                                    <p:cond delay="0"/>
                                  </p:stCondLst>
                                  <p:childTnLst>
                                    <p:set>
                                      <p:cBhvr>
                                        <p:cTn id="35" dur="1" fill="hold">
                                          <p:stCondLst>
                                            <p:cond delay="0"/>
                                          </p:stCondLst>
                                        </p:cTn>
                                        <p:tgtEl>
                                          <p:spTgt spid="3">
                                            <p:txEl>
                                              <p:pRg st="1" end="1"/>
                                            </p:txEl>
                                          </p:spTgt>
                                        </p:tgtEl>
                                        <p:attrNameLst>
                                          <p:attrName>style.visibility</p:attrName>
                                        </p:attrNameLst>
                                      </p:cBhvr>
                                      <p:to>
                                        <p:strVal val="visible"/>
                                      </p:to>
                                    </p:set>
                                    <p:animEffect transition="in" filter="wipe(down)">
                                      <p:cBhvr>
                                        <p:cTn id="36" dur="580">
                                          <p:stCondLst>
                                            <p:cond delay="0"/>
                                          </p:stCondLst>
                                        </p:cTn>
                                        <p:tgtEl>
                                          <p:spTgt spid="3">
                                            <p:txEl>
                                              <p:pRg st="1" end="1"/>
                                            </p:txEl>
                                          </p:spTgt>
                                        </p:tgtEl>
                                      </p:cBhvr>
                                    </p:animEffect>
                                    <p:anim calcmode="lin" valueType="num">
                                      <p:cBhvr>
                                        <p:cTn id="37"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38"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39"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40"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41"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42" dur="26">
                                          <p:stCondLst>
                                            <p:cond delay="650"/>
                                          </p:stCondLst>
                                        </p:cTn>
                                        <p:tgtEl>
                                          <p:spTgt spid="3">
                                            <p:txEl>
                                              <p:pRg st="1" end="1"/>
                                            </p:txEl>
                                          </p:spTgt>
                                        </p:tgtEl>
                                      </p:cBhvr>
                                      <p:to x="100000" y="60000"/>
                                    </p:animScale>
                                    <p:animScale>
                                      <p:cBhvr>
                                        <p:cTn id="43" dur="166" decel="50000">
                                          <p:stCondLst>
                                            <p:cond delay="676"/>
                                          </p:stCondLst>
                                        </p:cTn>
                                        <p:tgtEl>
                                          <p:spTgt spid="3">
                                            <p:txEl>
                                              <p:pRg st="1" end="1"/>
                                            </p:txEl>
                                          </p:spTgt>
                                        </p:tgtEl>
                                      </p:cBhvr>
                                      <p:to x="100000" y="100000"/>
                                    </p:animScale>
                                    <p:animScale>
                                      <p:cBhvr>
                                        <p:cTn id="44" dur="26">
                                          <p:stCondLst>
                                            <p:cond delay="1312"/>
                                          </p:stCondLst>
                                        </p:cTn>
                                        <p:tgtEl>
                                          <p:spTgt spid="3">
                                            <p:txEl>
                                              <p:pRg st="1" end="1"/>
                                            </p:txEl>
                                          </p:spTgt>
                                        </p:tgtEl>
                                      </p:cBhvr>
                                      <p:to x="100000" y="80000"/>
                                    </p:animScale>
                                    <p:animScale>
                                      <p:cBhvr>
                                        <p:cTn id="45" dur="166" decel="50000">
                                          <p:stCondLst>
                                            <p:cond delay="1338"/>
                                          </p:stCondLst>
                                        </p:cTn>
                                        <p:tgtEl>
                                          <p:spTgt spid="3">
                                            <p:txEl>
                                              <p:pRg st="1" end="1"/>
                                            </p:txEl>
                                          </p:spTgt>
                                        </p:tgtEl>
                                      </p:cBhvr>
                                      <p:to x="100000" y="100000"/>
                                    </p:animScale>
                                    <p:animScale>
                                      <p:cBhvr>
                                        <p:cTn id="46" dur="26">
                                          <p:stCondLst>
                                            <p:cond delay="1642"/>
                                          </p:stCondLst>
                                        </p:cTn>
                                        <p:tgtEl>
                                          <p:spTgt spid="3">
                                            <p:txEl>
                                              <p:pRg st="1" end="1"/>
                                            </p:txEl>
                                          </p:spTgt>
                                        </p:tgtEl>
                                      </p:cBhvr>
                                      <p:to x="100000" y="90000"/>
                                    </p:animScale>
                                    <p:animScale>
                                      <p:cBhvr>
                                        <p:cTn id="47" dur="166" decel="50000">
                                          <p:stCondLst>
                                            <p:cond delay="1668"/>
                                          </p:stCondLst>
                                        </p:cTn>
                                        <p:tgtEl>
                                          <p:spTgt spid="3">
                                            <p:txEl>
                                              <p:pRg st="1" end="1"/>
                                            </p:txEl>
                                          </p:spTgt>
                                        </p:tgtEl>
                                      </p:cBhvr>
                                      <p:to x="100000" y="100000"/>
                                    </p:animScale>
                                    <p:animScale>
                                      <p:cBhvr>
                                        <p:cTn id="48" dur="26">
                                          <p:stCondLst>
                                            <p:cond delay="1808"/>
                                          </p:stCondLst>
                                        </p:cTn>
                                        <p:tgtEl>
                                          <p:spTgt spid="3">
                                            <p:txEl>
                                              <p:pRg st="1" end="1"/>
                                            </p:txEl>
                                          </p:spTgt>
                                        </p:tgtEl>
                                      </p:cBhvr>
                                      <p:to x="100000" y="95000"/>
                                    </p:animScale>
                                    <p:animScale>
                                      <p:cBhvr>
                                        <p:cTn id="49"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179513" y="2248347"/>
            <a:ext cx="8712968" cy="4349005"/>
          </a:xfrm>
        </p:spPr>
        <p:txBody>
          <a:bodyPr>
            <a:normAutofit fontScale="85000" lnSpcReduction="20000"/>
          </a:bodyPr>
          <a:lstStyle/>
          <a:p>
            <a:pPr algn="ctr"/>
            <a:r>
              <a:rPr lang="es-CO" dirty="0" smtClean="0"/>
              <a:t>Algunos </a:t>
            </a:r>
            <a:r>
              <a:rPr lang="es-CO" dirty="0"/>
              <a:t>sostienen que se refiere a la insensibilidad de una conciencia que ya no reconoce su culpabilidad cuando procede mal, así como el tejido muerto es incapaz de sentir nada después de que es cauterizado con un hierro candente.  De ese modo se hace cada vez más difícil que el Espíritu Santo haga impresión alguna en la conciencia.  </a:t>
            </a:r>
            <a:endParaRPr lang="es-CO" dirty="0" smtClean="0"/>
          </a:p>
          <a:p>
            <a:endParaRPr lang="es-CO" dirty="0" smtClean="0"/>
          </a:p>
          <a:p>
            <a:pPr algn="ctr"/>
            <a:r>
              <a:rPr lang="es-CO" dirty="0" smtClean="0"/>
              <a:t>Compárese </a:t>
            </a:r>
            <a:r>
              <a:rPr lang="es-CO" dirty="0"/>
              <a:t>con el proceder de Judas, quien finalmente acalló la voz de su conciencia </a:t>
            </a:r>
            <a:r>
              <a:rPr lang="es-CO" dirty="0">
                <a:solidFill>
                  <a:srgbClr val="FF0000"/>
                </a:solidFill>
              </a:rPr>
              <a:t>(</a:t>
            </a:r>
            <a:r>
              <a:rPr lang="es-CO" dirty="0" smtClean="0">
                <a:solidFill>
                  <a:srgbClr val="FF0000"/>
                </a:solidFill>
              </a:rPr>
              <a:t>Luc.22:3</a:t>
            </a:r>
            <a:r>
              <a:rPr lang="es-CO" dirty="0">
                <a:solidFill>
                  <a:srgbClr val="FF0000"/>
                </a:solidFill>
              </a:rPr>
              <a:t>; </a:t>
            </a:r>
            <a:r>
              <a:rPr lang="es-CO" dirty="0" smtClean="0">
                <a:solidFill>
                  <a:srgbClr val="FF0000"/>
                </a:solidFill>
              </a:rPr>
              <a:t>Juan 6:70 y 13:27</a:t>
            </a:r>
            <a:r>
              <a:rPr lang="es-CO" dirty="0">
                <a:solidFill>
                  <a:srgbClr val="FF0000"/>
                </a:solidFill>
              </a:rPr>
              <a:t>).  </a:t>
            </a:r>
            <a:r>
              <a:rPr lang="es-CO" dirty="0"/>
              <a:t>Otros creen que así como un hierro de marcar deja su impresión, las “</a:t>
            </a:r>
            <a:r>
              <a:rPr lang="es-CO" b="1" i="1" u="sng" dirty="0"/>
              <a:t>doctrinas de </a:t>
            </a:r>
            <a:r>
              <a:rPr lang="es-CO" b="1" i="1" u="sng" dirty="0" smtClean="0"/>
              <a:t>demonios</a:t>
            </a:r>
            <a:r>
              <a:rPr lang="es-CO" dirty="0" smtClean="0"/>
              <a:t>” y </a:t>
            </a:r>
            <a:r>
              <a:rPr lang="es-CO" dirty="0"/>
              <a:t>la “</a:t>
            </a:r>
            <a:r>
              <a:rPr lang="es-CO" b="1" i="1" u="sng" dirty="0"/>
              <a:t>hipocresía de </a:t>
            </a:r>
            <a:r>
              <a:rPr lang="es-CO" b="1" i="1" u="sng" dirty="0" smtClean="0"/>
              <a:t>mentirosos</a:t>
            </a:r>
            <a:r>
              <a:rPr lang="es-CO" dirty="0" smtClean="0"/>
              <a:t>”, también </a:t>
            </a:r>
            <a:r>
              <a:rPr lang="es-CO" dirty="0"/>
              <a:t>hacen de la huella satánica una marca imborrable.  Así como Pablo llevaba las “</a:t>
            </a:r>
            <a:r>
              <a:rPr lang="es-CO" b="1" u="sng" dirty="0"/>
              <a:t>marcas</a:t>
            </a:r>
            <a:r>
              <a:rPr lang="es-CO" dirty="0"/>
              <a:t>” de su servicio a Cristo </a:t>
            </a:r>
            <a:r>
              <a:rPr lang="es-CO" dirty="0" smtClean="0"/>
              <a:t>según lo dice en </a:t>
            </a:r>
            <a:r>
              <a:rPr lang="es-CO" dirty="0" smtClean="0">
                <a:solidFill>
                  <a:srgbClr val="FF0000"/>
                </a:solidFill>
              </a:rPr>
              <a:t>(Gal.6:17</a:t>
            </a:r>
            <a:r>
              <a:rPr lang="es-CO" dirty="0">
                <a:solidFill>
                  <a:srgbClr val="FF0000"/>
                </a:solidFill>
              </a:rPr>
              <a:t>), </a:t>
            </a:r>
            <a:r>
              <a:rPr lang="es-CO" dirty="0"/>
              <a:t>estos engañadores también cargarían las marcas correspondientes de su lealtad a Satanás. </a:t>
            </a:r>
          </a:p>
          <a:p>
            <a:pPr marL="0" indent="0">
              <a:buNone/>
            </a:pPr>
            <a:r>
              <a:rPr lang="es-CO" dirty="0"/>
              <a:t>   </a:t>
            </a:r>
            <a:endParaRPr lang="es-CO" b="1" dirty="0"/>
          </a:p>
          <a:p>
            <a:pPr algn="ctr"/>
            <a:r>
              <a:rPr lang="es-CO" dirty="0" smtClean="0"/>
              <a:t> </a:t>
            </a:r>
            <a:r>
              <a:rPr lang="es-CO" b="1" dirty="0">
                <a:solidFill>
                  <a:srgbClr val="FF0000"/>
                </a:solidFill>
              </a:rPr>
              <a:t>Los engaños que están extraviando a algunos </a:t>
            </a:r>
            <a:r>
              <a:rPr lang="es-CO" b="1" u="sng" dirty="0">
                <a:solidFill>
                  <a:srgbClr val="FF0000"/>
                </a:solidFill>
              </a:rPr>
              <a:t>dentro de la iglesia</a:t>
            </a:r>
            <a:r>
              <a:rPr lang="es-CO" b="1" dirty="0">
                <a:solidFill>
                  <a:srgbClr val="FF0000"/>
                </a:solidFill>
              </a:rPr>
              <a:t>, al mismo tiempo insensibilizan a los engañadores contra la verdad. </a:t>
            </a:r>
          </a:p>
        </p:txBody>
      </p:sp>
      <p:sp>
        <p:nvSpPr>
          <p:cNvPr id="3" name="2 Título"/>
          <p:cNvSpPr>
            <a:spLocks noGrp="1"/>
          </p:cNvSpPr>
          <p:nvPr>
            <p:ph type="title"/>
          </p:nvPr>
        </p:nvSpPr>
        <p:spPr>
          <a:xfrm>
            <a:off x="2267744" y="260648"/>
            <a:ext cx="6696744" cy="1363758"/>
          </a:xfrm>
        </p:spPr>
        <p:txBody>
          <a:bodyPr/>
          <a:lstStyle/>
          <a:p>
            <a:r>
              <a:rPr lang="es-CO" sz="2400" b="1" dirty="0" smtClean="0">
                <a:solidFill>
                  <a:schemeClr val="tx1"/>
                </a:solidFill>
              </a:rPr>
              <a:t>«teniendo </a:t>
            </a:r>
            <a:r>
              <a:rPr lang="es-CO" sz="2400" b="1" dirty="0">
                <a:solidFill>
                  <a:schemeClr val="tx1"/>
                </a:solidFill>
              </a:rPr>
              <a:t>cauterizada la </a:t>
            </a:r>
            <a:r>
              <a:rPr lang="es-CO" sz="2400" b="1" dirty="0" smtClean="0">
                <a:solidFill>
                  <a:schemeClr val="tx1"/>
                </a:solidFill>
              </a:rPr>
              <a:t>conciencia</a:t>
            </a:r>
            <a:r>
              <a:rPr lang="es-CO" sz="2800" b="1" dirty="0" smtClean="0">
                <a:solidFill>
                  <a:schemeClr val="tx1"/>
                </a:solidFill>
              </a:rPr>
              <a:t>». </a:t>
            </a:r>
            <a:r>
              <a:rPr lang="es-CO" sz="2000" b="1" dirty="0" smtClean="0">
                <a:solidFill>
                  <a:schemeClr val="tx1"/>
                </a:solidFill>
              </a:rPr>
              <a:t>O</a:t>
            </a:r>
            <a:r>
              <a:rPr lang="es-CO" sz="2800" b="1" dirty="0" smtClean="0"/>
              <a:t> </a:t>
            </a:r>
            <a:r>
              <a:rPr lang="es-CO" sz="2800" b="1" dirty="0"/>
              <a:t/>
            </a:r>
            <a:br>
              <a:rPr lang="es-CO" sz="2800" b="1" dirty="0"/>
            </a:br>
            <a:r>
              <a:rPr lang="es-CO" sz="2800" dirty="0"/>
              <a:t>    </a:t>
            </a:r>
            <a:r>
              <a:rPr lang="es-CO" sz="2800" dirty="0" smtClean="0"/>
              <a:t>“marcada </a:t>
            </a:r>
            <a:r>
              <a:rPr lang="es-CO" sz="2800" dirty="0"/>
              <a:t>con un </a:t>
            </a:r>
            <a:r>
              <a:rPr lang="es-CO" sz="2800" dirty="0" smtClean="0"/>
              <a:t>hierro candente</a:t>
            </a:r>
            <a:r>
              <a:rPr lang="es-CO" sz="3200" dirty="0"/>
              <a:t>”. </a:t>
            </a:r>
          </a:p>
        </p:txBody>
      </p:sp>
      <p:pic>
        <p:nvPicPr>
          <p:cNvPr id="2050" name="Picture 2" descr="http://lacomunidad.elpais.com/blogfiles/capelriera/coloniamarcad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88" y="116633"/>
            <a:ext cx="2179648" cy="1728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95976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wipe(down)">
                                      <p:cBhvr>
                                        <p:cTn id="15" dur="580">
                                          <p:stCondLst>
                                            <p:cond delay="0"/>
                                          </p:stCondLst>
                                        </p:cTn>
                                        <p:tgtEl>
                                          <p:spTgt spid="2">
                                            <p:txEl>
                                              <p:pRg st="2" end="2"/>
                                            </p:txEl>
                                          </p:spTgt>
                                        </p:tgtEl>
                                      </p:cBhvr>
                                    </p:animEffect>
                                    <p:anim calcmode="lin" valueType="num">
                                      <p:cBhvr>
                                        <p:cTn id="16" dur="1822" tmFilter="0,0; 0.14,0.36; 0.43,0.73; 0.71,0.91; 1.0,1.0">
                                          <p:stCondLst>
                                            <p:cond delay="0"/>
                                          </p:stCondLst>
                                        </p:cTn>
                                        <p:tgtEl>
                                          <p:spTgt spid="2">
                                            <p:txEl>
                                              <p:pRg st="2" end="2"/>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xEl>
                                              <p:pRg st="2" end="2"/>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xEl>
                                              <p:pRg st="2" end="2"/>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xEl>
                                              <p:pRg st="2" end="2"/>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xEl>
                                              <p:pRg st="2" end="2"/>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xEl>
                                              <p:pRg st="2" end="2"/>
                                            </p:txEl>
                                          </p:spTgt>
                                        </p:tgtEl>
                                      </p:cBhvr>
                                      <p:to x="100000" y="60000"/>
                                    </p:animScale>
                                    <p:animScale>
                                      <p:cBhvr>
                                        <p:cTn id="22" dur="166" decel="50000">
                                          <p:stCondLst>
                                            <p:cond delay="676"/>
                                          </p:stCondLst>
                                        </p:cTn>
                                        <p:tgtEl>
                                          <p:spTgt spid="2">
                                            <p:txEl>
                                              <p:pRg st="2" end="2"/>
                                            </p:txEl>
                                          </p:spTgt>
                                        </p:tgtEl>
                                      </p:cBhvr>
                                      <p:to x="100000" y="100000"/>
                                    </p:animScale>
                                    <p:animScale>
                                      <p:cBhvr>
                                        <p:cTn id="23" dur="26">
                                          <p:stCondLst>
                                            <p:cond delay="1312"/>
                                          </p:stCondLst>
                                        </p:cTn>
                                        <p:tgtEl>
                                          <p:spTgt spid="2">
                                            <p:txEl>
                                              <p:pRg st="2" end="2"/>
                                            </p:txEl>
                                          </p:spTgt>
                                        </p:tgtEl>
                                      </p:cBhvr>
                                      <p:to x="100000" y="80000"/>
                                    </p:animScale>
                                    <p:animScale>
                                      <p:cBhvr>
                                        <p:cTn id="24" dur="166" decel="50000">
                                          <p:stCondLst>
                                            <p:cond delay="1338"/>
                                          </p:stCondLst>
                                        </p:cTn>
                                        <p:tgtEl>
                                          <p:spTgt spid="2">
                                            <p:txEl>
                                              <p:pRg st="2" end="2"/>
                                            </p:txEl>
                                          </p:spTgt>
                                        </p:tgtEl>
                                      </p:cBhvr>
                                      <p:to x="100000" y="100000"/>
                                    </p:animScale>
                                    <p:animScale>
                                      <p:cBhvr>
                                        <p:cTn id="25" dur="26">
                                          <p:stCondLst>
                                            <p:cond delay="1642"/>
                                          </p:stCondLst>
                                        </p:cTn>
                                        <p:tgtEl>
                                          <p:spTgt spid="2">
                                            <p:txEl>
                                              <p:pRg st="2" end="2"/>
                                            </p:txEl>
                                          </p:spTgt>
                                        </p:tgtEl>
                                      </p:cBhvr>
                                      <p:to x="100000" y="90000"/>
                                    </p:animScale>
                                    <p:animScale>
                                      <p:cBhvr>
                                        <p:cTn id="26" dur="166" decel="50000">
                                          <p:stCondLst>
                                            <p:cond delay="1668"/>
                                          </p:stCondLst>
                                        </p:cTn>
                                        <p:tgtEl>
                                          <p:spTgt spid="2">
                                            <p:txEl>
                                              <p:pRg st="2" end="2"/>
                                            </p:txEl>
                                          </p:spTgt>
                                        </p:tgtEl>
                                      </p:cBhvr>
                                      <p:to x="100000" y="100000"/>
                                    </p:animScale>
                                    <p:animScale>
                                      <p:cBhvr>
                                        <p:cTn id="27" dur="26">
                                          <p:stCondLst>
                                            <p:cond delay="1808"/>
                                          </p:stCondLst>
                                        </p:cTn>
                                        <p:tgtEl>
                                          <p:spTgt spid="2">
                                            <p:txEl>
                                              <p:pRg st="2" end="2"/>
                                            </p:txEl>
                                          </p:spTgt>
                                        </p:tgtEl>
                                      </p:cBhvr>
                                      <p:to x="100000" y="95000"/>
                                    </p:animScale>
                                    <p:animScale>
                                      <p:cBhvr>
                                        <p:cTn id="28" dur="166" decel="50000">
                                          <p:stCondLst>
                                            <p:cond delay="1834"/>
                                          </p:stCondLst>
                                        </p:cTn>
                                        <p:tgtEl>
                                          <p:spTgt spid="2">
                                            <p:txEl>
                                              <p:pRg st="2" end="2"/>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Effect transition="in" filter="wipe(down)">
                                      <p:cBhvr>
                                        <p:cTn id="31" dur="580">
                                          <p:stCondLst>
                                            <p:cond delay="0"/>
                                          </p:stCondLst>
                                        </p:cTn>
                                        <p:tgtEl>
                                          <p:spTgt spid="2">
                                            <p:txEl>
                                              <p:pRg st="3" end="3"/>
                                            </p:txEl>
                                          </p:spTgt>
                                        </p:tgtEl>
                                      </p:cBhvr>
                                    </p:animEffect>
                                    <p:anim calcmode="lin" valueType="num">
                                      <p:cBhvr>
                                        <p:cTn id="32" dur="1822" tmFilter="0,0; 0.14,0.36; 0.43,0.73; 0.71,0.91; 1.0,1.0">
                                          <p:stCondLst>
                                            <p:cond delay="0"/>
                                          </p:stCondLst>
                                        </p:cTn>
                                        <p:tgtEl>
                                          <p:spTgt spid="2">
                                            <p:txEl>
                                              <p:pRg st="3" end="3"/>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2">
                                            <p:txEl>
                                              <p:pRg st="3" end="3"/>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2">
                                            <p:txEl>
                                              <p:pRg st="3" end="3"/>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2">
                                            <p:txEl>
                                              <p:pRg st="3" end="3"/>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2">
                                            <p:txEl>
                                              <p:pRg st="3" end="3"/>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2">
                                            <p:txEl>
                                              <p:pRg st="3" end="3"/>
                                            </p:txEl>
                                          </p:spTgt>
                                        </p:tgtEl>
                                      </p:cBhvr>
                                      <p:to x="100000" y="60000"/>
                                    </p:animScale>
                                    <p:animScale>
                                      <p:cBhvr>
                                        <p:cTn id="38" dur="166" decel="50000">
                                          <p:stCondLst>
                                            <p:cond delay="676"/>
                                          </p:stCondLst>
                                        </p:cTn>
                                        <p:tgtEl>
                                          <p:spTgt spid="2">
                                            <p:txEl>
                                              <p:pRg st="3" end="3"/>
                                            </p:txEl>
                                          </p:spTgt>
                                        </p:tgtEl>
                                      </p:cBhvr>
                                      <p:to x="100000" y="100000"/>
                                    </p:animScale>
                                    <p:animScale>
                                      <p:cBhvr>
                                        <p:cTn id="39" dur="26">
                                          <p:stCondLst>
                                            <p:cond delay="1312"/>
                                          </p:stCondLst>
                                        </p:cTn>
                                        <p:tgtEl>
                                          <p:spTgt spid="2">
                                            <p:txEl>
                                              <p:pRg st="3" end="3"/>
                                            </p:txEl>
                                          </p:spTgt>
                                        </p:tgtEl>
                                      </p:cBhvr>
                                      <p:to x="100000" y="80000"/>
                                    </p:animScale>
                                    <p:animScale>
                                      <p:cBhvr>
                                        <p:cTn id="40" dur="166" decel="50000">
                                          <p:stCondLst>
                                            <p:cond delay="1338"/>
                                          </p:stCondLst>
                                        </p:cTn>
                                        <p:tgtEl>
                                          <p:spTgt spid="2">
                                            <p:txEl>
                                              <p:pRg st="3" end="3"/>
                                            </p:txEl>
                                          </p:spTgt>
                                        </p:tgtEl>
                                      </p:cBhvr>
                                      <p:to x="100000" y="100000"/>
                                    </p:animScale>
                                    <p:animScale>
                                      <p:cBhvr>
                                        <p:cTn id="41" dur="26">
                                          <p:stCondLst>
                                            <p:cond delay="1642"/>
                                          </p:stCondLst>
                                        </p:cTn>
                                        <p:tgtEl>
                                          <p:spTgt spid="2">
                                            <p:txEl>
                                              <p:pRg st="3" end="3"/>
                                            </p:txEl>
                                          </p:spTgt>
                                        </p:tgtEl>
                                      </p:cBhvr>
                                      <p:to x="100000" y="90000"/>
                                    </p:animScale>
                                    <p:animScale>
                                      <p:cBhvr>
                                        <p:cTn id="42" dur="166" decel="50000">
                                          <p:stCondLst>
                                            <p:cond delay="1668"/>
                                          </p:stCondLst>
                                        </p:cTn>
                                        <p:tgtEl>
                                          <p:spTgt spid="2">
                                            <p:txEl>
                                              <p:pRg st="3" end="3"/>
                                            </p:txEl>
                                          </p:spTgt>
                                        </p:tgtEl>
                                      </p:cBhvr>
                                      <p:to x="100000" y="100000"/>
                                    </p:animScale>
                                    <p:animScale>
                                      <p:cBhvr>
                                        <p:cTn id="43" dur="26">
                                          <p:stCondLst>
                                            <p:cond delay="1808"/>
                                          </p:stCondLst>
                                        </p:cTn>
                                        <p:tgtEl>
                                          <p:spTgt spid="2">
                                            <p:txEl>
                                              <p:pRg st="3" end="3"/>
                                            </p:txEl>
                                          </p:spTgt>
                                        </p:tgtEl>
                                      </p:cBhvr>
                                      <p:to x="100000" y="95000"/>
                                    </p:animScale>
                                    <p:animScale>
                                      <p:cBhvr>
                                        <p:cTn id="44" dur="166" decel="50000">
                                          <p:stCondLst>
                                            <p:cond delay="1834"/>
                                          </p:stCondLst>
                                        </p:cTn>
                                        <p:tgtEl>
                                          <p:spTgt spid="2">
                                            <p:txEl>
                                              <p:pRg st="3" end="3"/>
                                            </p:txEl>
                                          </p:spTgt>
                                        </p:tgtEl>
                                      </p:cBhvr>
                                      <p:to x="100000" y="100000"/>
                                    </p:animScale>
                                  </p:childTnLst>
                                </p:cTn>
                              </p:par>
                              <p:par>
                                <p:cTn id="45" presetID="26" presetClass="entr" presetSubtype="0" fill="hold" nodeType="withEffect">
                                  <p:stCondLst>
                                    <p:cond delay="0"/>
                                  </p:stCondLst>
                                  <p:childTnLst>
                                    <p:set>
                                      <p:cBhvr>
                                        <p:cTn id="46" dur="1" fill="hold">
                                          <p:stCondLst>
                                            <p:cond delay="0"/>
                                          </p:stCondLst>
                                        </p:cTn>
                                        <p:tgtEl>
                                          <p:spTgt spid="2">
                                            <p:txEl>
                                              <p:pRg st="4" end="4"/>
                                            </p:txEl>
                                          </p:spTgt>
                                        </p:tgtEl>
                                        <p:attrNameLst>
                                          <p:attrName>style.visibility</p:attrName>
                                        </p:attrNameLst>
                                      </p:cBhvr>
                                      <p:to>
                                        <p:strVal val="visible"/>
                                      </p:to>
                                    </p:set>
                                    <p:animEffect transition="in" filter="wipe(down)">
                                      <p:cBhvr>
                                        <p:cTn id="47" dur="580">
                                          <p:stCondLst>
                                            <p:cond delay="0"/>
                                          </p:stCondLst>
                                        </p:cTn>
                                        <p:tgtEl>
                                          <p:spTgt spid="2">
                                            <p:txEl>
                                              <p:pRg st="4" end="4"/>
                                            </p:txEl>
                                          </p:spTgt>
                                        </p:tgtEl>
                                      </p:cBhvr>
                                    </p:animEffect>
                                    <p:anim calcmode="lin" valueType="num">
                                      <p:cBhvr>
                                        <p:cTn id="48" dur="1822" tmFilter="0,0; 0.14,0.36; 0.43,0.73; 0.71,0.91; 1.0,1.0">
                                          <p:stCondLst>
                                            <p:cond delay="0"/>
                                          </p:stCondLst>
                                        </p:cTn>
                                        <p:tgtEl>
                                          <p:spTgt spid="2">
                                            <p:txEl>
                                              <p:pRg st="4" end="4"/>
                                            </p:txEl>
                                          </p:spTgt>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2">
                                            <p:txEl>
                                              <p:pRg st="4" end="4"/>
                                            </p:txEl>
                                          </p:spTgt>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2">
                                            <p:txEl>
                                              <p:pRg st="4" end="4"/>
                                            </p:txEl>
                                          </p:spTgt>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2">
                                            <p:txEl>
                                              <p:pRg st="4" end="4"/>
                                            </p:txEl>
                                          </p:spTgt>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2">
                                            <p:txEl>
                                              <p:pRg st="4" end="4"/>
                                            </p:txEl>
                                          </p:spTgt>
                                        </p:tgtEl>
                                        <p:attrNameLst>
                                          <p:attrName>ppt_y</p:attrName>
                                        </p:attrNameLst>
                                      </p:cBhvr>
                                      <p:tavLst>
                                        <p:tav tm="0" fmla="#ppt_y-sin(pi*$)/81">
                                          <p:val>
                                            <p:fltVal val="0"/>
                                          </p:val>
                                        </p:tav>
                                        <p:tav tm="100000">
                                          <p:val>
                                            <p:fltVal val="1"/>
                                          </p:val>
                                        </p:tav>
                                      </p:tavLst>
                                    </p:anim>
                                    <p:animScale>
                                      <p:cBhvr>
                                        <p:cTn id="53" dur="26">
                                          <p:stCondLst>
                                            <p:cond delay="650"/>
                                          </p:stCondLst>
                                        </p:cTn>
                                        <p:tgtEl>
                                          <p:spTgt spid="2">
                                            <p:txEl>
                                              <p:pRg st="4" end="4"/>
                                            </p:txEl>
                                          </p:spTgt>
                                        </p:tgtEl>
                                      </p:cBhvr>
                                      <p:to x="100000" y="60000"/>
                                    </p:animScale>
                                    <p:animScale>
                                      <p:cBhvr>
                                        <p:cTn id="54" dur="166" decel="50000">
                                          <p:stCondLst>
                                            <p:cond delay="676"/>
                                          </p:stCondLst>
                                        </p:cTn>
                                        <p:tgtEl>
                                          <p:spTgt spid="2">
                                            <p:txEl>
                                              <p:pRg st="4" end="4"/>
                                            </p:txEl>
                                          </p:spTgt>
                                        </p:tgtEl>
                                      </p:cBhvr>
                                      <p:to x="100000" y="100000"/>
                                    </p:animScale>
                                    <p:animScale>
                                      <p:cBhvr>
                                        <p:cTn id="55" dur="26">
                                          <p:stCondLst>
                                            <p:cond delay="1312"/>
                                          </p:stCondLst>
                                        </p:cTn>
                                        <p:tgtEl>
                                          <p:spTgt spid="2">
                                            <p:txEl>
                                              <p:pRg st="4" end="4"/>
                                            </p:txEl>
                                          </p:spTgt>
                                        </p:tgtEl>
                                      </p:cBhvr>
                                      <p:to x="100000" y="80000"/>
                                    </p:animScale>
                                    <p:animScale>
                                      <p:cBhvr>
                                        <p:cTn id="56" dur="166" decel="50000">
                                          <p:stCondLst>
                                            <p:cond delay="1338"/>
                                          </p:stCondLst>
                                        </p:cTn>
                                        <p:tgtEl>
                                          <p:spTgt spid="2">
                                            <p:txEl>
                                              <p:pRg st="4" end="4"/>
                                            </p:txEl>
                                          </p:spTgt>
                                        </p:tgtEl>
                                      </p:cBhvr>
                                      <p:to x="100000" y="100000"/>
                                    </p:animScale>
                                    <p:animScale>
                                      <p:cBhvr>
                                        <p:cTn id="57" dur="26">
                                          <p:stCondLst>
                                            <p:cond delay="1642"/>
                                          </p:stCondLst>
                                        </p:cTn>
                                        <p:tgtEl>
                                          <p:spTgt spid="2">
                                            <p:txEl>
                                              <p:pRg st="4" end="4"/>
                                            </p:txEl>
                                          </p:spTgt>
                                        </p:tgtEl>
                                      </p:cBhvr>
                                      <p:to x="100000" y="90000"/>
                                    </p:animScale>
                                    <p:animScale>
                                      <p:cBhvr>
                                        <p:cTn id="58" dur="166" decel="50000">
                                          <p:stCondLst>
                                            <p:cond delay="1668"/>
                                          </p:stCondLst>
                                        </p:cTn>
                                        <p:tgtEl>
                                          <p:spTgt spid="2">
                                            <p:txEl>
                                              <p:pRg st="4" end="4"/>
                                            </p:txEl>
                                          </p:spTgt>
                                        </p:tgtEl>
                                      </p:cBhvr>
                                      <p:to x="100000" y="100000"/>
                                    </p:animScale>
                                    <p:animScale>
                                      <p:cBhvr>
                                        <p:cTn id="59" dur="26">
                                          <p:stCondLst>
                                            <p:cond delay="1808"/>
                                          </p:stCondLst>
                                        </p:cTn>
                                        <p:tgtEl>
                                          <p:spTgt spid="2">
                                            <p:txEl>
                                              <p:pRg st="4" end="4"/>
                                            </p:txEl>
                                          </p:spTgt>
                                        </p:tgtEl>
                                      </p:cBhvr>
                                      <p:to x="100000" y="95000"/>
                                    </p:animScale>
                                    <p:animScale>
                                      <p:cBhvr>
                                        <p:cTn id="60" dur="166" decel="50000">
                                          <p:stCondLst>
                                            <p:cond delay="1834"/>
                                          </p:stCondLst>
                                        </p:cTn>
                                        <p:tgtEl>
                                          <p:spTgt spid="2">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2348880"/>
            <a:ext cx="7920880" cy="3816424"/>
          </a:xfrm>
          <a:blipFill>
            <a:blip r:embed="rId2"/>
            <a:tile tx="0" ty="0" sx="100000" sy="100000" flip="none" algn="tl"/>
          </a:blipFill>
        </p:spPr>
        <p:txBody>
          <a:bodyPr>
            <a:noAutofit/>
          </a:bodyPr>
          <a:lstStyle/>
          <a:p>
            <a:pPr marL="0" indent="0" algn="ctr">
              <a:buNone/>
            </a:pPr>
            <a:r>
              <a:rPr lang="es-CO" sz="4000" b="1" dirty="0" smtClean="0">
                <a:solidFill>
                  <a:srgbClr val="FFFF00"/>
                </a:solidFill>
              </a:rPr>
              <a:t>«Prohibirán </a:t>
            </a:r>
            <a:r>
              <a:rPr lang="es-CO" sz="4000" b="1" dirty="0">
                <a:solidFill>
                  <a:srgbClr val="FFFF00"/>
                </a:solidFill>
              </a:rPr>
              <a:t>casarse y mandarán abstenerse de los alimentos que Dios creó para que, con acción de gracias, participasen de ellos los que creen y han conocido la </a:t>
            </a:r>
            <a:r>
              <a:rPr lang="es-CO" sz="4000" b="1" dirty="0" smtClean="0">
                <a:solidFill>
                  <a:srgbClr val="FFFF00"/>
                </a:solidFill>
              </a:rPr>
              <a:t>verdad» </a:t>
            </a:r>
            <a:endParaRPr lang="es-CO" sz="4000" b="1" dirty="0">
              <a:solidFill>
                <a:srgbClr val="FFFF00"/>
              </a:solidFill>
            </a:endParaRPr>
          </a:p>
        </p:txBody>
      </p:sp>
      <p:sp>
        <p:nvSpPr>
          <p:cNvPr id="2" name="1 Rectángulo"/>
          <p:cNvSpPr/>
          <p:nvPr/>
        </p:nvSpPr>
        <p:spPr>
          <a:xfrm>
            <a:off x="2483768" y="692696"/>
            <a:ext cx="3744416" cy="1015663"/>
          </a:xfrm>
          <a:prstGeom prst="rect">
            <a:avLst/>
          </a:prstGeom>
        </p:spPr>
        <p:txBody>
          <a:bodyPr wrap="square">
            <a:spAutoFit/>
          </a:bodyPr>
          <a:lstStyle/>
          <a:p>
            <a:pPr algn="ctr"/>
            <a:r>
              <a:rPr lang="es-CO" sz="6000" b="1" dirty="0"/>
              <a:t>Verso 3. </a:t>
            </a:r>
            <a:endParaRPr lang="es-CO" sz="6000" dirty="0"/>
          </a:p>
        </p:txBody>
      </p:sp>
    </p:spTree>
    <p:extLst>
      <p:ext uri="{BB962C8B-B14F-4D97-AF65-F5344CB8AC3E}">
        <p14:creationId xmlns:p14="http://schemas.microsoft.com/office/powerpoint/2010/main" val="298167757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99247" y="2248347"/>
            <a:ext cx="7745505" cy="4349005"/>
          </a:xfrm>
        </p:spPr>
        <p:txBody>
          <a:bodyPr>
            <a:normAutofit fontScale="85000" lnSpcReduction="20000"/>
          </a:bodyPr>
          <a:lstStyle/>
          <a:p>
            <a:pPr marL="0" indent="0" algn="ctr">
              <a:buNone/>
            </a:pPr>
            <a:r>
              <a:rPr lang="es-CO" dirty="0"/>
              <a:t> </a:t>
            </a:r>
            <a:r>
              <a:rPr lang="es-CO" dirty="0" smtClean="0"/>
              <a:t>  </a:t>
            </a:r>
            <a:r>
              <a:rPr lang="es-CO" dirty="0"/>
              <a:t>Pablo amonesta contra los conceptos fanáticos que los gnósticos introdujeron en el cristianismo </a:t>
            </a:r>
            <a:r>
              <a:rPr lang="es-CO" dirty="0">
                <a:solidFill>
                  <a:srgbClr val="FF0000"/>
                </a:solidFill>
              </a:rPr>
              <a:t>(ver </a:t>
            </a:r>
            <a:r>
              <a:rPr lang="es-CO" dirty="0" smtClean="0">
                <a:solidFill>
                  <a:srgbClr val="FF0000"/>
                </a:solidFill>
              </a:rPr>
              <a:t>C.B.A. t</a:t>
            </a:r>
            <a:r>
              <a:rPr lang="es-CO" dirty="0">
                <a:solidFill>
                  <a:srgbClr val="FF0000"/>
                </a:solidFill>
              </a:rPr>
              <a:t>. VI, pp. 56-59)</a:t>
            </a:r>
            <a:r>
              <a:rPr lang="es-CO" dirty="0"/>
              <a:t> y que luego fueron perpetuados., por el sistema </a:t>
            </a:r>
            <a:r>
              <a:rPr lang="es-CO" dirty="0" smtClean="0"/>
              <a:t>monástico (de la iglesia popular con el celibato sacerdotal).  </a:t>
            </a:r>
          </a:p>
          <a:p>
            <a:pPr marL="0" indent="0" algn="ctr">
              <a:buNone/>
            </a:pPr>
            <a:r>
              <a:rPr lang="es-CO" dirty="0" smtClean="0"/>
              <a:t>Los </a:t>
            </a:r>
            <a:r>
              <a:rPr lang="es-CO" dirty="0"/>
              <a:t>gnósticos creían que toda la materia era mala y que había que reprimir y eliminar todas las pasiones del cuerpo material.  De acuerdo con esta teoría, el matrimonio se convertía en una concesión a las concupiscencias de la carne, y por lo tanto era pecaminoso.  </a:t>
            </a:r>
            <a:endParaRPr lang="es-CO" dirty="0" smtClean="0"/>
          </a:p>
          <a:p>
            <a:pPr marL="0" indent="0" algn="ctr">
              <a:buNone/>
            </a:pPr>
            <a:r>
              <a:rPr lang="es-CO" dirty="0" smtClean="0"/>
              <a:t>Pablo </a:t>
            </a:r>
            <a:r>
              <a:rPr lang="es-CO" dirty="0"/>
              <a:t>aclara que el matrimonio es una institución de origen divino y que combatirlo sería atacar la sabiduría infinita y los bondadosos propósitos de </a:t>
            </a:r>
            <a:r>
              <a:rPr lang="es-CO" dirty="0" smtClean="0"/>
              <a:t>Dios.</a:t>
            </a:r>
          </a:p>
          <a:p>
            <a:pPr marL="0" indent="0" algn="ctr">
              <a:buNone/>
            </a:pPr>
            <a:r>
              <a:rPr lang="es-CO" dirty="0" smtClean="0"/>
              <a:t> </a:t>
            </a:r>
          </a:p>
          <a:p>
            <a:pPr marL="0" indent="0" algn="ctr">
              <a:buNone/>
            </a:pPr>
            <a:r>
              <a:rPr lang="es-CO" dirty="0" smtClean="0"/>
              <a:t>Si desea esta información lea: </a:t>
            </a:r>
            <a:r>
              <a:rPr lang="es-CO" dirty="0" smtClean="0">
                <a:solidFill>
                  <a:srgbClr val="FF0000"/>
                </a:solidFill>
              </a:rPr>
              <a:t>(Gén. 1:28; 1Cor. 7:1-4</a:t>
            </a:r>
            <a:r>
              <a:rPr lang="es-CO" dirty="0">
                <a:solidFill>
                  <a:srgbClr val="FF0000"/>
                </a:solidFill>
              </a:rPr>
              <a:t>; </a:t>
            </a:r>
            <a:r>
              <a:rPr lang="es-CO" dirty="0" smtClean="0">
                <a:solidFill>
                  <a:srgbClr val="FF0000"/>
                </a:solidFill>
              </a:rPr>
              <a:t>Heb.13:4; 1Tim.3:1,2; Mat.8:14; 1Cor.9:5; Éxo.6:23,25; Luc.1:5; etc). </a:t>
            </a:r>
            <a:endParaRPr lang="es-CO" dirty="0">
              <a:solidFill>
                <a:srgbClr val="FF0000"/>
              </a:solidFill>
            </a:endParaRPr>
          </a:p>
        </p:txBody>
      </p:sp>
      <p:sp>
        <p:nvSpPr>
          <p:cNvPr id="2" name="1 Título"/>
          <p:cNvSpPr>
            <a:spLocks noGrp="1"/>
          </p:cNvSpPr>
          <p:nvPr>
            <p:ph type="title"/>
          </p:nvPr>
        </p:nvSpPr>
        <p:spPr/>
        <p:txBody>
          <a:bodyPr/>
          <a:lstStyle/>
          <a:p>
            <a:r>
              <a:rPr lang="es-CO" b="1" dirty="0" smtClean="0"/>
              <a:t>«Prohibirán casarse»</a:t>
            </a:r>
            <a:endParaRPr lang="es-CO" dirty="0"/>
          </a:p>
        </p:txBody>
      </p:sp>
    </p:spTree>
    <p:extLst>
      <p:ext uri="{BB962C8B-B14F-4D97-AF65-F5344CB8AC3E}">
        <p14:creationId xmlns:p14="http://schemas.microsoft.com/office/powerpoint/2010/main" val="219333252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7" dur="500"/>
                                        <p:tgtEl>
                                          <p:spTgt spid="3">
                                            <p:txEl>
                                              <p:pRg st="2" end="2"/>
                                            </p:txEl>
                                          </p:spTgt>
                                        </p:tgtEl>
                                      </p:cBhvr>
                                    </p:animEffect>
                                  </p:childTnLst>
                                </p:cTn>
                              </p:par>
                              <p:par>
                                <p:cTn id="18" presetID="53" presetClass="entr" presetSubtype="16"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 calcmode="lin" valueType="num">
                                      <p:cBhvr>
                                        <p:cTn id="20"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2" dur="500"/>
                                        <p:tgtEl>
                                          <p:spTgt spid="3">
                                            <p:txEl>
                                              <p:pRg st="3" end="3"/>
                                            </p:txEl>
                                          </p:spTgt>
                                        </p:tgtEl>
                                      </p:cBhvr>
                                    </p:animEffect>
                                  </p:childTnLst>
                                </p:cTn>
                              </p:par>
                              <p:par>
                                <p:cTn id="23" presetID="53" presetClass="entr" presetSubtype="16"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p:cTn id="2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323528" y="2248347"/>
            <a:ext cx="8568951" cy="4349005"/>
          </a:xfrm>
          <a:blipFill>
            <a:blip r:embed="rId2"/>
            <a:tile tx="0" ty="0" sx="100000" sy="100000" flip="none" algn="tl"/>
          </a:blipFill>
        </p:spPr>
        <p:txBody>
          <a:bodyPr>
            <a:normAutofit fontScale="92500" lnSpcReduction="20000"/>
          </a:bodyPr>
          <a:lstStyle/>
          <a:p>
            <a:pPr marL="0" indent="0" algn="ctr">
              <a:buNone/>
            </a:pPr>
            <a:r>
              <a:rPr lang="es-CO" dirty="0" smtClean="0">
                <a:solidFill>
                  <a:schemeClr val="tx1"/>
                </a:solidFill>
              </a:rPr>
              <a:t>En</a:t>
            </a:r>
            <a:r>
              <a:rPr lang="es-CO" b="1" dirty="0" smtClean="0">
                <a:solidFill>
                  <a:schemeClr val="tx1"/>
                </a:solidFill>
              </a:rPr>
              <a:t> </a:t>
            </a:r>
            <a:r>
              <a:rPr lang="es-CO" b="1" dirty="0" smtClean="0">
                <a:solidFill>
                  <a:srgbClr val="FF0000"/>
                </a:solidFill>
              </a:rPr>
              <a:t>Mar.7:15, 19</a:t>
            </a:r>
            <a:r>
              <a:rPr lang="es-CO" dirty="0"/>
              <a:t> </a:t>
            </a:r>
            <a:r>
              <a:rPr lang="es-CO" dirty="0" smtClean="0"/>
              <a:t>dijo </a:t>
            </a:r>
            <a:r>
              <a:rPr lang="es-CO" dirty="0"/>
              <a:t>É</a:t>
            </a:r>
            <a:r>
              <a:rPr lang="es-CO" dirty="0" smtClean="0"/>
              <a:t>l Señor: </a:t>
            </a:r>
            <a:r>
              <a:rPr lang="es-CO" b="1" baseline="30000" dirty="0" smtClean="0"/>
              <a:t> </a:t>
            </a:r>
            <a:r>
              <a:rPr lang="es-CO" b="1" i="1" baseline="30000" dirty="0" smtClean="0"/>
              <a:t>«</a:t>
            </a:r>
            <a:r>
              <a:rPr lang="es-CO" i="1" dirty="0" smtClean="0"/>
              <a:t>No </a:t>
            </a:r>
            <a:r>
              <a:rPr lang="es-CO" i="1" dirty="0"/>
              <a:t>hay nada fuera del hombre que por entrar en él le pueda contaminar. Pero lo que sale del hombre es lo que contamina al hombre</a:t>
            </a:r>
            <a:r>
              <a:rPr lang="es-CO" i="1" dirty="0" smtClean="0"/>
              <a:t>. Porque </a:t>
            </a:r>
            <a:r>
              <a:rPr lang="es-CO" i="1" dirty="0"/>
              <a:t>no entra en su corazón sino en su estómago, y sale a la </a:t>
            </a:r>
            <a:r>
              <a:rPr lang="es-CO" i="1" dirty="0" smtClean="0"/>
              <a:t>letrina»</a:t>
            </a:r>
            <a:r>
              <a:rPr lang="es-CO" dirty="0" smtClean="0"/>
              <a:t>. Luego Marcos declara: «</a:t>
            </a:r>
            <a:r>
              <a:rPr lang="es-CO" i="1" dirty="0" smtClean="0"/>
              <a:t>Así </a:t>
            </a:r>
            <a:r>
              <a:rPr lang="es-CO" i="1" dirty="0"/>
              <a:t>declaró limpias todas las </a:t>
            </a:r>
            <a:r>
              <a:rPr lang="es-CO" i="1" dirty="0" smtClean="0"/>
              <a:t>comidas</a:t>
            </a:r>
            <a:r>
              <a:rPr lang="es-CO" dirty="0" smtClean="0"/>
              <a:t>»</a:t>
            </a:r>
          </a:p>
          <a:p>
            <a:pPr marL="0" indent="0" algn="ctr">
              <a:buNone/>
            </a:pPr>
            <a:endParaRPr lang="es-CO" dirty="0" smtClean="0"/>
          </a:p>
          <a:p>
            <a:pPr marL="0" indent="0" algn="ctr">
              <a:buNone/>
            </a:pPr>
            <a:r>
              <a:rPr lang="es-CO" sz="2600" b="1" i="1" dirty="0" smtClean="0">
                <a:solidFill>
                  <a:srgbClr val="FF0000"/>
                </a:solidFill>
              </a:rPr>
              <a:t>Pregunto: ¿Realmente Cristo estaba dando licencia para comer de todo?</a:t>
            </a:r>
          </a:p>
          <a:p>
            <a:pPr marL="0" indent="0" algn="ctr">
              <a:buNone/>
            </a:pPr>
            <a:endParaRPr lang="es-CO" dirty="0" smtClean="0"/>
          </a:p>
          <a:p>
            <a:pPr marL="0" indent="0" algn="ctr">
              <a:buNone/>
            </a:pPr>
            <a:r>
              <a:rPr lang="es-CO" dirty="0" smtClean="0"/>
              <a:t>Si la interpretación que le dio S. Marcos a las palabras de Jesús fuera realmente lo que Él quería decir, </a:t>
            </a:r>
            <a:r>
              <a:rPr lang="es-CO" b="1" u="sng" dirty="0" smtClean="0"/>
              <a:t>estaría echando por tierra la Ley de Dios</a:t>
            </a:r>
            <a:r>
              <a:rPr lang="es-CO" dirty="0" smtClean="0"/>
              <a:t>,  establecida por Él mismo </a:t>
            </a:r>
            <a:r>
              <a:rPr lang="es-CO" dirty="0" smtClean="0">
                <a:solidFill>
                  <a:srgbClr val="FF0000"/>
                </a:solidFill>
              </a:rPr>
              <a:t>en Lev.11</a:t>
            </a:r>
            <a:r>
              <a:rPr lang="es-CO" dirty="0" smtClean="0"/>
              <a:t>: </a:t>
            </a:r>
            <a:r>
              <a:rPr lang="es-CO" b="1" u="sng" dirty="0" smtClean="0"/>
              <a:t>donde permite comer solamente animales que tengan pesuña hendida y que rumian, y peces con aletas y escamas. </a:t>
            </a:r>
            <a:endParaRPr lang="es-CO" b="1" u="sng" dirty="0"/>
          </a:p>
        </p:txBody>
      </p:sp>
      <p:sp>
        <p:nvSpPr>
          <p:cNvPr id="3" name="2 Título"/>
          <p:cNvSpPr>
            <a:spLocks noGrp="1"/>
          </p:cNvSpPr>
          <p:nvPr>
            <p:ph type="title"/>
          </p:nvPr>
        </p:nvSpPr>
        <p:spPr>
          <a:xfrm>
            <a:off x="688490" y="260648"/>
            <a:ext cx="7756263" cy="1363758"/>
          </a:xfrm>
        </p:spPr>
        <p:txBody>
          <a:bodyPr/>
          <a:lstStyle/>
          <a:p>
            <a:r>
              <a:rPr lang="es-CO" sz="2400" dirty="0" smtClean="0"/>
              <a:t>«</a:t>
            </a:r>
            <a:r>
              <a:rPr lang="es-CO" sz="2400" b="1" i="1" dirty="0" smtClean="0">
                <a:solidFill>
                  <a:schemeClr val="tx1"/>
                </a:solidFill>
              </a:rPr>
              <a:t>y </a:t>
            </a:r>
            <a:r>
              <a:rPr lang="es-CO" sz="2400" b="1" i="1" dirty="0">
                <a:solidFill>
                  <a:schemeClr val="tx1"/>
                </a:solidFill>
              </a:rPr>
              <a:t>mandarán abstenerse de los alimentos que Dios creó para que, con acción de gracias, participasen de ellos los que creen y han conocido la </a:t>
            </a:r>
            <a:r>
              <a:rPr lang="es-CO" sz="2400" b="1" i="1" dirty="0" smtClean="0">
                <a:solidFill>
                  <a:schemeClr val="tx1"/>
                </a:solidFill>
              </a:rPr>
              <a:t>verdad</a:t>
            </a:r>
            <a:r>
              <a:rPr lang="es-CO" sz="2400" dirty="0" smtClean="0"/>
              <a:t>».</a:t>
            </a:r>
            <a:endParaRPr lang="es-CO" sz="2400" dirty="0"/>
          </a:p>
        </p:txBody>
      </p:sp>
    </p:spTree>
    <p:extLst>
      <p:ext uri="{BB962C8B-B14F-4D97-AF65-F5344CB8AC3E}">
        <p14:creationId xmlns:p14="http://schemas.microsoft.com/office/powerpoint/2010/main" val="251823503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 calcmode="lin" valueType="num">
                                      <p:cBhvr>
                                        <p:cTn id="15"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2">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animEffect transition="in" filter="wheel(1)">
                                      <p:cBhvr>
                                        <p:cTn id="23" dur="2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699247" y="2248347"/>
            <a:ext cx="8121225" cy="4349005"/>
          </a:xfrm>
        </p:spPr>
        <p:txBody>
          <a:bodyPr>
            <a:normAutofit fontScale="92500" lnSpcReduction="10000"/>
          </a:bodyPr>
          <a:lstStyle/>
          <a:p>
            <a:pPr marL="0" indent="0" algn="ctr">
              <a:buNone/>
            </a:pPr>
            <a:r>
              <a:rPr lang="es-CO" dirty="0" smtClean="0"/>
              <a:t>También estaría echando por tierra </a:t>
            </a:r>
            <a:r>
              <a:rPr lang="es-CO" dirty="0" smtClean="0">
                <a:solidFill>
                  <a:schemeClr val="tx1"/>
                </a:solidFill>
              </a:rPr>
              <a:t>lo dicho por Él en </a:t>
            </a:r>
            <a:r>
              <a:rPr lang="es-CO" dirty="0" smtClean="0">
                <a:solidFill>
                  <a:srgbClr val="FF0000"/>
                </a:solidFill>
              </a:rPr>
              <a:t>Isaías 66:17 </a:t>
            </a:r>
            <a:r>
              <a:rPr lang="es-CO" dirty="0" smtClean="0">
                <a:solidFill>
                  <a:schemeClr val="tx1"/>
                </a:solidFill>
              </a:rPr>
              <a:t>donde dice:</a:t>
            </a:r>
            <a:r>
              <a:rPr lang="es-CO" dirty="0" smtClean="0">
                <a:solidFill>
                  <a:srgbClr val="FF0000"/>
                </a:solidFill>
              </a:rPr>
              <a:t> </a:t>
            </a:r>
            <a:r>
              <a:rPr lang="es-CO" dirty="0" smtClean="0">
                <a:solidFill>
                  <a:schemeClr val="tx1"/>
                </a:solidFill>
              </a:rPr>
              <a:t>«</a:t>
            </a:r>
            <a:r>
              <a:rPr lang="es-CO" i="1" dirty="0" smtClean="0"/>
              <a:t>Los </a:t>
            </a:r>
            <a:r>
              <a:rPr lang="es-CO" i="1" dirty="0"/>
              <a:t>que se santifican y los que se purifican en los huertos, unos tras otros, los que </a:t>
            </a:r>
            <a:r>
              <a:rPr lang="es-CO" b="1" i="1" u="sng" dirty="0"/>
              <a:t>comen carne de cerdo y </a:t>
            </a:r>
            <a:r>
              <a:rPr lang="es-CO" b="1" i="1" u="sng" dirty="0" smtClean="0"/>
              <a:t>abominación </a:t>
            </a:r>
            <a:r>
              <a:rPr lang="es-CO" b="1" i="1" u="sng" dirty="0"/>
              <a:t>y ratón, juntamente serán talados, dice </a:t>
            </a:r>
            <a:r>
              <a:rPr lang="es-CO" b="1" i="1" u="sng" dirty="0" smtClean="0"/>
              <a:t>Jehová</a:t>
            </a:r>
            <a:r>
              <a:rPr lang="es-CO" b="1" u="sng" dirty="0" smtClean="0"/>
              <a:t>».</a:t>
            </a:r>
          </a:p>
          <a:p>
            <a:endParaRPr lang="es-CO" b="1" u="sng" dirty="0" smtClean="0"/>
          </a:p>
          <a:p>
            <a:pPr marL="0" indent="0" algn="ctr">
              <a:buNone/>
            </a:pPr>
            <a:r>
              <a:rPr lang="es-CO" dirty="0" smtClean="0"/>
              <a:t>Además, se estaría contradiciendo con lo dicho por Él en </a:t>
            </a:r>
            <a:r>
              <a:rPr lang="es-CO" dirty="0" smtClean="0">
                <a:solidFill>
                  <a:srgbClr val="FF0000"/>
                </a:solidFill>
              </a:rPr>
              <a:t>Mat.5:17,18).</a:t>
            </a:r>
            <a:r>
              <a:rPr lang="es-CO" b="1" baseline="30000" dirty="0"/>
              <a:t> </a:t>
            </a:r>
            <a:r>
              <a:rPr lang="es-CO" b="1" baseline="30000" dirty="0" smtClean="0"/>
              <a:t>«</a:t>
            </a:r>
            <a:r>
              <a:rPr lang="es-CO" i="1" dirty="0" smtClean="0"/>
              <a:t>No </a:t>
            </a:r>
            <a:r>
              <a:rPr lang="es-CO" i="1" dirty="0"/>
              <a:t>penséis que he venido para abrogar la </a:t>
            </a:r>
            <a:r>
              <a:rPr lang="es-CO" b="1" i="1" u="sng" dirty="0" smtClean="0"/>
              <a:t>LEY O LOS PROFETAS</a:t>
            </a:r>
            <a:r>
              <a:rPr lang="es-CO" i="1" dirty="0" smtClean="0"/>
              <a:t>; </a:t>
            </a:r>
            <a:r>
              <a:rPr lang="es-CO" i="1" dirty="0"/>
              <a:t>no he venido para abrogar, sino para cumplir. </a:t>
            </a:r>
            <a:r>
              <a:rPr lang="es-CO" b="1" i="1" baseline="30000" dirty="0" smtClean="0"/>
              <a:t>18 </a:t>
            </a:r>
            <a:r>
              <a:rPr lang="es-CO" i="1" dirty="0"/>
              <a:t>Porque de cierto os digo que hasta que pasen el cielo y la tierra, ni una jota ni una tilde pasará </a:t>
            </a:r>
            <a:r>
              <a:rPr lang="es-CO" i="1" dirty="0" smtClean="0"/>
              <a:t>de </a:t>
            </a:r>
            <a:r>
              <a:rPr lang="es-CO" i="1" dirty="0"/>
              <a:t>la ley, hasta que todo se haya </a:t>
            </a:r>
            <a:r>
              <a:rPr lang="es-CO" i="1" dirty="0" smtClean="0"/>
              <a:t>cumplido</a:t>
            </a:r>
            <a:r>
              <a:rPr lang="es-CO" dirty="0" smtClean="0"/>
              <a:t>».</a:t>
            </a:r>
          </a:p>
          <a:p>
            <a:pPr marL="0" indent="0" algn="ctr">
              <a:buNone/>
            </a:pPr>
            <a:r>
              <a:rPr lang="es-CO" dirty="0" smtClean="0">
                <a:solidFill>
                  <a:srgbClr val="FF0000"/>
                </a:solidFill>
              </a:rPr>
              <a:t>Note que Lev.11, es ley, e Isaías 66:17 es profecía. </a:t>
            </a:r>
          </a:p>
          <a:p>
            <a:pPr marL="0" indent="0" algn="ctr">
              <a:buNone/>
            </a:pPr>
            <a:r>
              <a:rPr lang="es-CO" dirty="0" smtClean="0">
                <a:solidFill>
                  <a:schemeClr val="tx1"/>
                </a:solidFill>
              </a:rPr>
              <a:t>Si desea más información lea </a:t>
            </a:r>
            <a:r>
              <a:rPr lang="es-CO" dirty="0" smtClean="0">
                <a:solidFill>
                  <a:srgbClr val="FF0000"/>
                </a:solidFill>
              </a:rPr>
              <a:t>(Sal.89:34; Heb.13:8; Sant.1:17).  </a:t>
            </a:r>
          </a:p>
        </p:txBody>
      </p:sp>
    </p:spTree>
    <p:extLst>
      <p:ext uri="{BB962C8B-B14F-4D97-AF65-F5344CB8AC3E}">
        <p14:creationId xmlns:p14="http://schemas.microsoft.com/office/powerpoint/2010/main" val="370016954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wheel(1)">
                                      <p:cBhvr>
                                        <p:cTn id="7" dur="2000"/>
                                        <p:tgtEl>
                                          <p:spTgt spid="2">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wheel(1)">
                                      <p:cBhvr>
                                        <p:cTn id="10" dur="2000"/>
                                        <p:tgtEl>
                                          <p:spTgt spid="2">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animEffect transition="in" filter="wipe(down)">
                                      <p:cBhvr>
                                        <p:cTn id="15" dur="580">
                                          <p:stCondLst>
                                            <p:cond delay="0"/>
                                          </p:stCondLst>
                                        </p:cTn>
                                        <p:tgtEl>
                                          <p:spTgt spid="2">
                                            <p:txEl>
                                              <p:pRg st="4" end="4"/>
                                            </p:txEl>
                                          </p:spTgt>
                                        </p:tgtEl>
                                      </p:cBhvr>
                                    </p:animEffect>
                                    <p:anim calcmode="lin" valueType="num">
                                      <p:cBhvr>
                                        <p:cTn id="16" dur="1822" tmFilter="0,0; 0.14,0.36; 0.43,0.73; 0.71,0.91; 1.0,1.0">
                                          <p:stCondLst>
                                            <p:cond delay="0"/>
                                          </p:stCondLst>
                                        </p:cTn>
                                        <p:tgtEl>
                                          <p:spTgt spid="2">
                                            <p:txEl>
                                              <p:pRg st="4" end="4"/>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xEl>
                                              <p:pRg st="4" end="4"/>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xEl>
                                              <p:pRg st="4" end="4"/>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xEl>
                                              <p:pRg st="4" end="4"/>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xEl>
                                              <p:pRg st="4" end="4"/>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xEl>
                                              <p:pRg st="4" end="4"/>
                                            </p:txEl>
                                          </p:spTgt>
                                        </p:tgtEl>
                                      </p:cBhvr>
                                      <p:to x="100000" y="60000"/>
                                    </p:animScale>
                                    <p:animScale>
                                      <p:cBhvr>
                                        <p:cTn id="22" dur="166" decel="50000">
                                          <p:stCondLst>
                                            <p:cond delay="676"/>
                                          </p:stCondLst>
                                        </p:cTn>
                                        <p:tgtEl>
                                          <p:spTgt spid="2">
                                            <p:txEl>
                                              <p:pRg st="4" end="4"/>
                                            </p:txEl>
                                          </p:spTgt>
                                        </p:tgtEl>
                                      </p:cBhvr>
                                      <p:to x="100000" y="100000"/>
                                    </p:animScale>
                                    <p:animScale>
                                      <p:cBhvr>
                                        <p:cTn id="23" dur="26">
                                          <p:stCondLst>
                                            <p:cond delay="1312"/>
                                          </p:stCondLst>
                                        </p:cTn>
                                        <p:tgtEl>
                                          <p:spTgt spid="2">
                                            <p:txEl>
                                              <p:pRg st="4" end="4"/>
                                            </p:txEl>
                                          </p:spTgt>
                                        </p:tgtEl>
                                      </p:cBhvr>
                                      <p:to x="100000" y="80000"/>
                                    </p:animScale>
                                    <p:animScale>
                                      <p:cBhvr>
                                        <p:cTn id="24" dur="166" decel="50000">
                                          <p:stCondLst>
                                            <p:cond delay="1338"/>
                                          </p:stCondLst>
                                        </p:cTn>
                                        <p:tgtEl>
                                          <p:spTgt spid="2">
                                            <p:txEl>
                                              <p:pRg st="4" end="4"/>
                                            </p:txEl>
                                          </p:spTgt>
                                        </p:tgtEl>
                                      </p:cBhvr>
                                      <p:to x="100000" y="100000"/>
                                    </p:animScale>
                                    <p:animScale>
                                      <p:cBhvr>
                                        <p:cTn id="25" dur="26">
                                          <p:stCondLst>
                                            <p:cond delay="1642"/>
                                          </p:stCondLst>
                                        </p:cTn>
                                        <p:tgtEl>
                                          <p:spTgt spid="2">
                                            <p:txEl>
                                              <p:pRg st="4" end="4"/>
                                            </p:txEl>
                                          </p:spTgt>
                                        </p:tgtEl>
                                      </p:cBhvr>
                                      <p:to x="100000" y="90000"/>
                                    </p:animScale>
                                    <p:animScale>
                                      <p:cBhvr>
                                        <p:cTn id="26" dur="166" decel="50000">
                                          <p:stCondLst>
                                            <p:cond delay="1668"/>
                                          </p:stCondLst>
                                        </p:cTn>
                                        <p:tgtEl>
                                          <p:spTgt spid="2">
                                            <p:txEl>
                                              <p:pRg st="4" end="4"/>
                                            </p:txEl>
                                          </p:spTgt>
                                        </p:tgtEl>
                                      </p:cBhvr>
                                      <p:to x="100000" y="100000"/>
                                    </p:animScale>
                                    <p:animScale>
                                      <p:cBhvr>
                                        <p:cTn id="27" dur="26">
                                          <p:stCondLst>
                                            <p:cond delay="1808"/>
                                          </p:stCondLst>
                                        </p:cTn>
                                        <p:tgtEl>
                                          <p:spTgt spid="2">
                                            <p:txEl>
                                              <p:pRg st="4" end="4"/>
                                            </p:txEl>
                                          </p:spTgt>
                                        </p:tgtEl>
                                      </p:cBhvr>
                                      <p:to x="100000" y="95000"/>
                                    </p:animScale>
                                    <p:animScale>
                                      <p:cBhvr>
                                        <p:cTn id="28" dur="166" decel="50000">
                                          <p:stCondLst>
                                            <p:cond delay="1834"/>
                                          </p:stCondLst>
                                        </p:cTn>
                                        <p:tgtEl>
                                          <p:spTgt spid="2">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blipFill>
            <a:blip r:embed="rId2"/>
            <a:tile tx="0" ty="0" sx="100000" sy="100000" flip="none" algn="tl"/>
          </a:blipFill>
        </p:spPr>
        <p:txBody>
          <a:bodyPr/>
          <a:lstStyle/>
          <a:p>
            <a:pPr marL="0" indent="0" algn="ctr">
              <a:buNone/>
            </a:pPr>
            <a:r>
              <a:rPr lang="es-CO" dirty="0" smtClean="0"/>
              <a:t>Cristo aquí </a:t>
            </a:r>
            <a:r>
              <a:rPr lang="es-CO" dirty="0"/>
              <a:t>se refiere a las influencias y tendencias ascéticas </a:t>
            </a:r>
            <a:r>
              <a:rPr lang="es-CO" b="1" dirty="0"/>
              <a:t>(Persona] que se dedica a la práctica y ejercicio de la perfección </a:t>
            </a:r>
            <a:r>
              <a:rPr lang="es-CO" b="1" dirty="0" smtClean="0"/>
              <a:t>espiritual por medio de la alimentación) </a:t>
            </a:r>
            <a:r>
              <a:rPr lang="es-CO" dirty="0"/>
              <a:t>que se difundían en la iglesia. </a:t>
            </a:r>
            <a:endParaRPr lang="es-CO" dirty="0" smtClean="0"/>
          </a:p>
          <a:p>
            <a:pPr marL="0" indent="0">
              <a:buNone/>
            </a:pPr>
            <a:r>
              <a:rPr lang="es-CO" dirty="0" smtClean="0"/>
              <a:t> </a:t>
            </a:r>
          </a:p>
          <a:p>
            <a:pPr marL="0" indent="0" algn="ctr">
              <a:buNone/>
            </a:pPr>
            <a:r>
              <a:rPr lang="es-CO" dirty="0" smtClean="0"/>
              <a:t>Los </a:t>
            </a:r>
            <a:r>
              <a:rPr lang="es-CO" dirty="0"/>
              <a:t>partidarios de ello consideraban por razones ceremoniales y rituales que era espiritualmente deseable la prohibición completa de ciertos alimentos.  </a:t>
            </a:r>
          </a:p>
        </p:txBody>
      </p:sp>
    </p:spTree>
    <p:extLst>
      <p:ext uri="{BB962C8B-B14F-4D97-AF65-F5344CB8AC3E}">
        <p14:creationId xmlns:p14="http://schemas.microsoft.com/office/powerpoint/2010/main" val="393839454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2555776" y="2420888"/>
            <a:ext cx="3528392" cy="3877815"/>
          </a:xfrm>
        </p:spPr>
        <p:txBody>
          <a:bodyPr>
            <a:normAutofit fontScale="85000" lnSpcReduction="10000"/>
          </a:bodyPr>
          <a:lstStyle/>
          <a:p>
            <a:pPr marL="0" indent="0" algn="ctr">
              <a:buNone/>
            </a:pPr>
            <a:r>
              <a:rPr lang="es-CO" dirty="0" smtClean="0"/>
              <a:t>Los </a:t>
            </a:r>
            <a:r>
              <a:rPr lang="es-CO" dirty="0"/>
              <a:t>alimentos </a:t>
            </a:r>
            <a:r>
              <a:rPr lang="es-CO" dirty="0" smtClean="0"/>
              <a:t>como los mencionados en </a:t>
            </a:r>
            <a:r>
              <a:rPr lang="es-CO" dirty="0" smtClean="0">
                <a:solidFill>
                  <a:srgbClr val="FF0000"/>
                </a:solidFill>
              </a:rPr>
              <a:t>Gén.1:29; 2:16; 3:18 y los de Lev.11</a:t>
            </a:r>
            <a:r>
              <a:rPr lang="es-CO" dirty="0" smtClean="0"/>
              <a:t>, eran </a:t>
            </a:r>
            <a:r>
              <a:rPr lang="es-CO" dirty="0"/>
              <a:t>parte del plan original de Dios para </a:t>
            </a:r>
            <a:r>
              <a:rPr lang="es-CO" dirty="0" smtClean="0"/>
              <a:t>sostener la vida del hombre, lo mismo que el matrimonio era el medio que Dios estableció desde </a:t>
            </a:r>
            <a:r>
              <a:rPr lang="es-CO" dirty="0"/>
              <a:t>el </a:t>
            </a:r>
            <a:r>
              <a:rPr lang="es-CO" dirty="0" smtClean="0"/>
              <a:t>Edén</a:t>
            </a:r>
            <a:r>
              <a:rPr lang="es-CO" dirty="0"/>
              <a:t> </a:t>
            </a:r>
            <a:r>
              <a:rPr lang="es-CO" dirty="0" smtClean="0"/>
              <a:t>para que fuese motivo de felicidad y la multiplicación de la especie humana</a:t>
            </a:r>
          </a:p>
          <a:p>
            <a:pPr marL="0" indent="0" algn="ctr">
              <a:buNone/>
            </a:pPr>
            <a:r>
              <a:rPr lang="es-CO" dirty="0" smtClean="0">
                <a:solidFill>
                  <a:srgbClr val="FF0000"/>
                </a:solidFill>
              </a:rPr>
              <a:t> (lea Gén.2:18; 1:27,28).</a:t>
            </a:r>
            <a:endParaRPr lang="es-CO" dirty="0">
              <a:solidFill>
                <a:srgbClr val="FF0000"/>
              </a:solidFill>
            </a:endParaRPr>
          </a:p>
        </p:txBody>
      </p:sp>
      <p:sp>
        <p:nvSpPr>
          <p:cNvPr id="3" name="2 Título"/>
          <p:cNvSpPr>
            <a:spLocks noGrp="1"/>
          </p:cNvSpPr>
          <p:nvPr>
            <p:ph type="title"/>
          </p:nvPr>
        </p:nvSpPr>
        <p:spPr>
          <a:xfrm>
            <a:off x="688490" y="188640"/>
            <a:ext cx="7756263" cy="1584176"/>
          </a:xfrm>
        </p:spPr>
        <p:txBody>
          <a:bodyPr/>
          <a:lstStyle/>
          <a:p>
            <a:r>
              <a:rPr lang="es-CO" sz="2400" dirty="0" smtClean="0"/>
              <a:t>«</a:t>
            </a:r>
            <a:r>
              <a:rPr lang="es-CO" sz="2800" b="1" i="1" dirty="0" smtClean="0">
                <a:solidFill>
                  <a:schemeClr val="tx1"/>
                </a:solidFill>
              </a:rPr>
              <a:t>y </a:t>
            </a:r>
            <a:r>
              <a:rPr lang="es-CO" sz="2800" b="1" i="1" dirty="0">
                <a:solidFill>
                  <a:schemeClr val="tx1"/>
                </a:solidFill>
              </a:rPr>
              <a:t>mandarán abstenerse de alimentos que Dios creó para que con acción de gracias participasen de ellos los creyentes y los que han conocido la </a:t>
            </a:r>
            <a:r>
              <a:rPr lang="es-CO" sz="2800" b="1" i="1" dirty="0" smtClean="0">
                <a:solidFill>
                  <a:schemeClr val="tx1"/>
                </a:solidFill>
              </a:rPr>
              <a:t>verdad»</a:t>
            </a:r>
            <a:endParaRPr lang="es-CO" dirty="0"/>
          </a:p>
        </p:txBody>
      </p:sp>
      <p:pic>
        <p:nvPicPr>
          <p:cNvPr id="1028" name="Picture 4" descr="http://www.nutriyachay.com/blog/wp-content/uploads/2011/08/vegetariana2-300x26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492896"/>
            <a:ext cx="2304256" cy="352839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encrypted-tbn3.gstatic.com/images?q=tbn:ANd9GcRgOe5E8jvUpqnH8IKGjZ1_voqcimBGKvnX_7qBF0c92v4xItsFSga6nzjT">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192" y="2492896"/>
            <a:ext cx="2592288"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195915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heel(1)">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heel(1)">
                                      <p:cBhvr>
                                        <p:cTn id="12" dur="2000"/>
                                        <p:tgtEl>
                                          <p:spTgt spid="2">
                                            <p:txEl>
                                              <p:pRg st="1" end="1"/>
                                            </p:txEl>
                                          </p:spTgt>
                                        </p:tgtEl>
                                      </p:cBhvr>
                                    </p:animEffect>
                                  </p:childTnLst>
                                </p:cTn>
                              </p:par>
                              <p:par>
                                <p:cTn id="13" presetID="21" presetClass="entr" presetSubtype="1" fill="hold" nodeType="withEffect">
                                  <p:stCondLst>
                                    <p:cond delay="0"/>
                                  </p:stCondLst>
                                  <p:childTnLst>
                                    <p:set>
                                      <p:cBhvr>
                                        <p:cTn id="14" dur="1" fill="hold">
                                          <p:stCondLst>
                                            <p:cond delay="0"/>
                                          </p:stCondLst>
                                        </p:cTn>
                                        <p:tgtEl>
                                          <p:spTgt spid="1028"/>
                                        </p:tgtEl>
                                        <p:attrNameLst>
                                          <p:attrName>style.visibility</p:attrName>
                                        </p:attrNameLst>
                                      </p:cBhvr>
                                      <p:to>
                                        <p:strVal val="visible"/>
                                      </p:to>
                                    </p:set>
                                    <p:animEffect transition="in" filter="wheel(1)">
                                      <p:cBhvr>
                                        <p:cTn id="15" dur="2000"/>
                                        <p:tgtEl>
                                          <p:spTgt spid="1028"/>
                                        </p:tgtEl>
                                      </p:cBhvr>
                                    </p:animEffect>
                                  </p:childTnLst>
                                </p:cTn>
                              </p:par>
                              <p:par>
                                <p:cTn id="16" presetID="21" presetClass="entr" presetSubtype="1" fill="hold" nodeType="withEffect">
                                  <p:stCondLst>
                                    <p:cond delay="0"/>
                                  </p:stCondLst>
                                  <p:childTnLst>
                                    <p:set>
                                      <p:cBhvr>
                                        <p:cTn id="17" dur="1" fill="hold">
                                          <p:stCondLst>
                                            <p:cond delay="0"/>
                                          </p:stCondLst>
                                        </p:cTn>
                                        <p:tgtEl>
                                          <p:spTgt spid="1030"/>
                                        </p:tgtEl>
                                        <p:attrNameLst>
                                          <p:attrName>style.visibility</p:attrName>
                                        </p:attrNameLst>
                                      </p:cBhvr>
                                      <p:to>
                                        <p:strVal val="visible"/>
                                      </p:to>
                                    </p:set>
                                    <p:animEffect transition="in" filter="wheel(1)">
                                      <p:cBhvr>
                                        <p:cTn id="18" dur="2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699247" y="2248347"/>
            <a:ext cx="7745505" cy="4349005"/>
          </a:xfrm>
          <a:blipFill>
            <a:blip r:embed="rId2"/>
            <a:tile tx="0" ty="0" sx="100000" sy="100000" flip="none" algn="tl"/>
          </a:blipFill>
        </p:spPr>
        <p:txBody>
          <a:bodyPr>
            <a:normAutofit fontScale="92500" lnSpcReduction="10000"/>
          </a:bodyPr>
          <a:lstStyle/>
          <a:p>
            <a:pPr marL="0" indent="0" algn="ctr">
              <a:buNone/>
            </a:pPr>
            <a:r>
              <a:rPr lang="es-CO" dirty="0" smtClean="0"/>
              <a:t>Los </a:t>
            </a:r>
            <a:r>
              <a:rPr lang="es-CO" dirty="0"/>
              <a:t>hombres no sólo deben aceptar las instrucciones de Dios para vivir, sino regocijarse porque Dios se interesa en ellos y manifestar su gratitud mediante una vida de alabanza y de acción de gracias </a:t>
            </a:r>
            <a:endParaRPr lang="es-CO" dirty="0" smtClean="0"/>
          </a:p>
          <a:p>
            <a:pPr marL="0" indent="0" algn="ctr">
              <a:buNone/>
            </a:pPr>
            <a:endParaRPr lang="es-CO" dirty="0"/>
          </a:p>
          <a:p>
            <a:pPr marL="0" indent="0" algn="ctr">
              <a:buNone/>
            </a:pPr>
            <a:r>
              <a:rPr lang="es-CO" dirty="0" smtClean="0">
                <a:solidFill>
                  <a:srgbClr val="FF0000"/>
                </a:solidFill>
              </a:rPr>
              <a:t>1Cor.10:30, 31</a:t>
            </a:r>
            <a:r>
              <a:rPr lang="es-CO" dirty="0" smtClean="0">
                <a:solidFill>
                  <a:schemeClr val="tx1"/>
                </a:solidFill>
              </a:rPr>
              <a:t> dice:</a:t>
            </a:r>
            <a:r>
              <a:rPr lang="es-CO" dirty="0" smtClean="0">
                <a:solidFill>
                  <a:srgbClr val="FF0000"/>
                </a:solidFill>
              </a:rPr>
              <a:t>  </a:t>
            </a:r>
            <a:r>
              <a:rPr lang="es-CO" dirty="0" smtClean="0">
                <a:solidFill>
                  <a:schemeClr val="tx1"/>
                </a:solidFill>
              </a:rPr>
              <a:t>«</a:t>
            </a:r>
            <a:r>
              <a:rPr lang="es-CO" i="1" dirty="0" smtClean="0"/>
              <a:t>Y </a:t>
            </a:r>
            <a:r>
              <a:rPr lang="es-CO" i="1" dirty="0"/>
              <a:t>si yo </a:t>
            </a:r>
            <a:r>
              <a:rPr lang="es-CO" dirty="0" smtClean="0"/>
              <a:t>(Pablo), </a:t>
            </a:r>
            <a:r>
              <a:rPr lang="es-CO" i="1" dirty="0" smtClean="0"/>
              <a:t>con </a:t>
            </a:r>
            <a:r>
              <a:rPr lang="es-CO" i="1" dirty="0"/>
              <a:t>agradecimiento participo, ¿por qué he de ser censurado por aquello de que doy gracias? </a:t>
            </a:r>
            <a:r>
              <a:rPr lang="es-CO" i="1" dirty="0" smtClean="0"/>
              <a:t> </a:t>
            </a:r>
            <a:r>
              <a:rPr lang="es-CO" b="1" i="1" baseline="30000" dirty="0" smtClean="0"/>
              <a:t>31 </a:t>
            </a:r>
            <a:r>
              <a:rPr lang="es-CO" i="1" dirty="0"/>
              <a:t>Si, pues, coméis o bebéis, o hacéis otra cosa, hacedlo todo para la gloria de </a:t>
            </a:r>
            <a:r>
              <a:rPr lang="es-CO" i="1" dirty="0" smtClean="0"/>
              <a:t>Dios</a:t>
            </a:r>
            <a:r>
              <a:rPr lang="es-CO" dirty="0" smtClean="0"/>
              <a:t>».</a:t>
            </a:r>
            <a:endParaRPr lang="es-CO" dirty="0"/>
          </a:p>
          <a:p>
            <a:pPr marL="0" indent="0" algn="ctr">
              <a:buNone/>
            </a:pPr>
            <a:r>
              <a:rPr lang="es-CO" dirty="0" smtClean="0"/>
              <a:t> </a:t>
            </a:r>
          </a:p>
          <a:p>
            <a:pPr marL="0" indent="0" algn="ctr">
              <a:buNone/>
            </a:pPr>
            <a:r>
              <a:rPr lang="es-CO" dirty="0" smtClean="0"/>
              <a:t>Note que los creyentes deben comer solo aquello que Dios creo para «</a:t>
            </a:r>
            <a:r>
              <a:rPr lang="es-CO" b="1" dirty="0" smtClean="0"/>
              <a:t>Los </a:t>
            </a:r>
            <a:r>
              <a:rPr lang="es-CO" b="1" dirty="0"/>
              <a:t>creyentes y los que han conocido la </a:t>
            </a:r>
            <a:r>
              <a:rPr lang="es-CO" b="1" dirty="0" smtClean="0"/>
              <a:t>verdad». </a:t>
            </a:r>
            <a:endParaRPr lang="es-CO" b="1" dirty="0"/>
          </a:p>
        </p:txBody>
      </p:sp>
      <p:sp>
        <p:nvSpPr>
          <p:cNvPr id="3" name="2 Título"/>
          <p:cNvSpPr>
            <a:spLocks noGrp="1"/>
          </p:cNvSpPr>
          <p:nvPr>
            <p:ph type="title"/>
          </p:nvPr>
        </p:nvSpPr>
        <p:spPr>
          <a:xfrm>
            <a:off x="688490" y="188640"/>
            <a:ext cx="7756263" cy="1584176"/>
          </a:xfrm>
        </p:spPr>
        <p:txBody>
          <a:bodyPr/>
          <a:lstStyle/>
          <a:p>
            <a:r>
              <a:rPr lang="es-CO" sz="2800" b="1" i="1" dirty="0" smtClean="0">
                <a:solidFill>
                  <a:schemeClr val="tx1"/>
                </a:solidFill>
              </a:rPr>
              <a:t>«</a:t>
            </a:r>
            <a:r>
              <a:rPr lang="es-CO" sz="2800" b="1" i="1" u="sng" dirty="0" smtClean="0">
                <a:solidFill>
                  <a:schemeClr val="tx1"/>
                </a:solidFill>
              </a:rPr>
              <a:t>para </a:t>
            </a:r>
            <a:r>
              <a:rPr lang="es-CO" sz="2800" b="1" i="1" u="sng" dirty="0">
                <a:solidFill>
                  <a:schemeClr val="tx1"/>
                </a:solidFill>
              </a:rPr>
              <a:t>que con acción de gracias participasen de ellos los creyentes y los que han conocido la </a:t>
            </a:r>
            <a:r>
              <a:rPr lang="es-CO" sz="2800" b="1" i="1" u="sng" dirty="0" smtClean="0">
                <a:solidFill>
                  <a:schemeClr val="tx1"/>
                </a:solidFill>
              </a:rPr>
              <a:t>verda</a:t>
            </a:r>
            <a:r>
              <a:rPr lang="es-CO" sz="2800" b="1" i="1" dirty="0" smtClean="0">
                <a:solidFill>
                  <a:schemeClr val="tx1"/>
                </a:solidFill>
              </a:rPr>
              <a:t>d»</a:t>
            </a:r>
            <a:endParaRPr lang="es-CO" sz="2800" dirty="0"/>
          </a:p>
        </p:txBody>
      </p:sp>
    </p:spTree>
    <p:extLst>
      <p:ext uri="{BB962C8B-B14F-4D97-AF65-F5344CB8AC3E}">
        <p14:creationId xmlns:p14="http://schemas.microsoft.com/office/powerpoint/2010/main" val="424704284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anim calcmode="lin" valueType="num">
                                      <p:cBhvr>
                                        <p:cTn id="7" dur="1000" fill="hold"/>
                                        <p:tgtEl>
                                          <p:spTgt spid="2">
                                            <p:bg/>
                                          </p:spTgt>
                                        </p:tgtEl>
                                        <p:attrNameLst>
                                          <p:attrName>ppt_w</p:attrName>
                                        </p:attrNameLst>
                                      </p:cBhvr>
                                      <p:tavLst>
                                        <p:tav tm="0">
                                          <p:val>
                                            <p:fltVal val="0"/>
                                          </p:val>
                                        </p:tav>
                                        <p:tav tm="100000">
                                          <p:val>
                                            <p:strVal val="#ppt_w"/>
                                          </p:val>
                                        </p:tav>
                                      </p:tavLst>
                                    </p:anim>
                                    <p:anim calcmode="lin" valueType="num">
                                      <p:cBhvr>
                                        <p:cTn id="8" dur="1000" fill="hold"/>
                                        <p:tgtEl>
                                          <p:spTgt spid="2">
                                            <p:bg/>
                                          </p:spTgt>
                                        </p:tgtEl>
                                        <p:attrNameLst>
                                          <p:attrName>ppt_h</p:attrName>
                                        </p:attrNameLst>
                                      </p:cBhvr>
                                      <p:tavLst>
                                        <p:tav tm="0">
                                          <p:val>
                                            <p:fltVal val="0"/>
                                          </p:val>
                                        </p:tav>
                                        <p:tav tm="100000">
                                          <p:val>
                                            <p:strVal val="#ppt_h"/>
                                          </p:val>
                                        </p:tav>
                                      </p:tavLst>
                                    </p:anim>
                                    <p:anim calcmode="lin" valueType="num">
                                      <p:cBhvr>
                                        <p:cTn id="9" dur="1000" fill="hold"/>
                                        <p:tgtEl>
                                          <p:spTgt spid="2">
                                            <p:bg/>
                                          </p:spTgt>
                                        </p:tgtEl>
                                        <p:attrNameLst>
                                          <p:attrName>style.rotation</p:attrName>
                                        </p:attrNameLst>
                                      </p:cBhvr>
                                      <p:tavLst>
                                        <p:tav tm="0">
                                          <p:val>
                                            <p:fltVal val="90"/>
                                          </p:val>
                                        </p:tav>
                                        <p:tav tm="100000">
                                          <p:val>
                                            <p:fltVal val="0"/>
                                          </p:val>
                                        </p:tav>
                                      </p:tavLst>
                                    </p:anim>
                                    <p:animEffect transition="in" filter="fade">
                                      <p:cBhvr>
                                        <p:cTn id="10" dur="1000"/>
                                        <p:tgtEl>
                                          <p:spTgt spid="2">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 calcmode="lin" valueType="num">
                                      <p:cBhvr>
                                        <p:cTn id="15"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p:cTn id="23"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2">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p:cTn id="31"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2">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2">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747172" y="2276873"/>
            <a:ext cx="7745505" cy="1296144"/>
          </a:xfrm>
        </p:spPr>
        <p:txBody>
          <a:bodyPr>
            <a:normAutofit/>
          </a:bodyPr>
          <a:lstStyle/>
          <a:p>
            <a:pPr marL="0" indent="0">
              <a:buNone/>
            </a:pPr>
            <a:r>
              <a:rPr lang="es-CO" b="1" dirty="0" smtClean="0">
                <a:solidFill>
                  <a:srgbClr val="FF0000"/>
                </a:solidFill>
              </a:rPr>
              <a:t>Juan 7:17</a:t>
            </a:r>
            <a:r>
              <a:rPr lang="es-CO" dirty="0" smtClean="0"/>
              <a:t>. </a:t>
            </a:r>
            <a:r>
              <a:rPr lang="es-CO" b="1" baseline="30000" dirty="0" smtClean="0"/>
              <a:t> </a:t>
            </a:r>
          </a:p>
          <a:p>
            <a:pPr marL="0" indent="0">
              <a:buNone/>
            </a:pPr>
            <a:r>
              <a:rPr lang="es-CO" dirty="0" smtClean="0"/>
              <a:t>«</a:t>
            </a:r>
            <a:r>
              <a:rPr lang="es-CO" i="1" dirty="0" smtClean="0"/>
              <a:t>El </a:t>
            </a:r>
            <a:r>
              <a:rPr lang="es-CO" i="1" dirty="0"/>
              <a:t>que quiera hacer la voluntad de Dios, conocerá si la doctrina es de Dios, o si yo hablo por mi propia </a:t>
            </a:r>
            <a:r>
              <a:rPr lang="es-CO" i="1" dirty="0" smtClean="0"/>
              <a:t>cuenta</a:t>
            </a:r>
            <a:r>
              <a:rPr lang="es-CO" dirty="0" smtClean="0"/>
              <a:t>» </a:t>
            </a:r>
          </a:p>
        </p:txBody>
      </p:sp>
      <p:sp>
        <p:nvSpPr>
          <p:cNvPr id="4" name="3 Rectángulo"/>
          <p:cNvSpPr/>
          <p:nvPr/>
        </p:nvSpPr>
        <p:spPr>
          <a:xfrm>
            <a:off x="539552" y="116632"/>
            <a:ext cx="7920880" cy="1846659"/>
          </a:xfrm>
          <a:prstGeom prst="rect">
            <a:avLst/>
          </a:prstGeom>
        </p:spPr>
        <p:txBody>
          <a:bodyPr wrap="square">
            <a:spAutoFit/>
          </a:bodyPr>
          <a:lstStyle/>
          <a:p>
            <a:pPr algn="ctr"/>
            <a:r>
              <a:rPr lang="es-CO" sz="3200" b="1" i="1" dirty="0"/>
              <a:t>Los planes de Dios los entienden mejor los que han sometido a </a:t>
            </a:r>
            <a:r>
              <a:rPr lang="es-CO" sz="3200" b="1" i="1" dirty="0" smtClean="0"/>
              <a:t>Él </a:t>
            </a:r>
            <a:r>
              <a:rPr lang="es-CO" sz="3200" b="1" i="1" dirty="0"/>
              <a:t>su voluntad y han puesto sus planes en práctica.</a:t>
            </a:r>
          </a:p>
          <a:p>
            <a:endParaRPr lang="es-CO" dirty="0"/>
          </a:p>
        </p:txBody>
      </p:sp>
      <p:sp>
        <p:nvSpPr>
          <p:cNvPr id="5" name="4 Rectángulo"/>
          <p:cNvSpPr/>
          <p:nvPr/>
        </p:nvSpPr>
        <p:spPr>
          <a:xfrm>
            <a:off x="251520" y="3789040"/>
            <a:ext cx="5760640" cy="3323987"/>
          </a:xfrm>
          <a:prstGeom prst="rect">
            <a:avLst/>
          </a:prstGeom>
        </p:spPr>
        <p:txBody>
          <a:bodyPr wrap="square">
            <a:spAutoFit/>
          </a:bodyPr>
          <a:lstStyle/>
          <a:p>
            <a:pPr algn="ctr"/>
            <a:r>
              <a:rPr lang="es-CO" sz="2400" b="1" dirty="0">
                <a:solidFill>
                  <a:srgbClr val="00B0F0"/>
                </a:solidFill>
              </a:rPr>
              <a:t>Los que sienten de verdad el infalible amor de Dios, son los primeros en glorificar la sabiduría divina a medida que se manifiesta en todos los aspectos de sus vidas.  Los que han captado completamente esta sabiduría son los únicos que verdaderamente podrán dar “acción de gracias”. </a:t>
            </a:r>
          </a:p>
          <a:p>
            <a:endParaRPr lang="es-CO" dirty="0"/>
          </a:p>
        </p:txBody>
      </p:sp>
      <p:pic>
        <p:nvPicPr>
          <p:cNvPr id="2050" name="Picture 2" descr="https://encrypted-tbn1.gstatic.com/images?q=tbn:ANd9GcStTKhe7-bILc8G37hsbyxMFMsq3cElveyfE2znWKJStGIBs18wA3icfr8">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3933056"/>
            <a:ext cx="2520280" cy="2684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326454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2">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2050"/>
                                        </p:tgtEl>
                                        <p:attrNameLst>
                                          <p:attrName>style.visibility</p:attrName>
                                        </p:attrNameLst>
                                      </p:cBhvr>
                                      <p:to>
                                        <p:strVal val="visible"/>
                                      </p:to>
                                    </p:set>
                                    <p:animEffect transition="in" filter="fade">
                                      <p:cBhvr>
                                        <p:cTn id="24" dur="1000"/>
                                        <p:tgtEl>
                                          <p:spTgt spid="2050"/>
                                        </p:tgtEl>
                                      </p:cBhvr>
                                    </p:animEffect>
                                    <p:anim calcmode="lin" valueType="num">
                                      <p:cBhvr>
                                        <p:cTn id="25" dur="1000" fill="hold"/>
                                        <p:tgtEl>
                                          <p:spTgt spid="2050"/>
                                        </p:tgtEl>
                                        <p:attrNameLst>
                                          <p:attrName>ppt_x</p:attrName>
                                        </p:attrNameLst>
                                      </p:cBhvr>
                                      <p:tavLst>
                                        <p:tav tm="0">
                                          <p:val>
                                            <p:strVal val="#ppt_x"/>
                                          </p:val>
                                        </p:tav>
                                        <p:tav tm="100000">
                                          <p:val>
                                            <p:strVal val="#ppt_x"/>
                                          </p:val>
                                        </p:tav>
                                      </p:tavLst>
                                    </p:anim>
                                    <p:anim calcmode="lin" valueType="num">
                                      <p:cBhvr>
                                        <p:cTn id="26"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3" y="2248347"/>
            <a:ext cx="8136904" cy="3877815"/>
          </a:xfrm>
          <a:blipFill>
            <a:blip r:embed="rId2"/>
            <a:tile tx="0" ty="0" sx="100000" sy="100000" flip="none" algn="tl"/>
          </a:blipFill>
        </p:spPr>
        <p:txBody>
          <a:bodyPr>
            <a:normAutofit/>
          </a:bodyPr>
          <a:lstStyle/>
          <a:p>
            <a:pPr marL="0" indent="0" algn="ctr">
              <a:buNone/>
            </a:pPr>
            <a:r>
              <a:rPr lang="es-CO" sz="4000" b="1" dirty="0" smtClean="0">
                <a:solidFill>
                  <a:srgbClr val="FFFF00"/>
                </a:solidFill>
              </a:rPr>
              <a:t>«Porque </a:t>
            </a:r>
            <a:r>
              <a:rPr lang="es-CO" sz="4000" b="1" dirty="0">
                <a:solidFill>
                  <a:srgbClr val="FFFF00"/>
                </a:solidFill>
              </a:rPr>
              <a:t>todo lo que Dios ha creado es bueno, y no hay que rechazar nada cuando es recibido con acción de gracias;  </a:t>
            </a:r>
            <a:r>
              <a:rPr lang="es-CO" sz="4000" b="1" baseline="30000" dirty="0" smtClean="0">
                <a:solidFill>
                  <a:srgbClr val="FFFF00"/>
                </a:solidFill>
              </a:rPr>
              <a:t>5 </a:t>
            </a:r>
            <a:r>
              <a:rPr lang="es-CO" sz="4000" b="1" dirty="0">
                <a:solidFill>
                  <a:srgbClr val="FFFF00"/>
                </a:solidFill>
              </a:rPr>
              <a:t>pues es santificado por medio de la palabra de Dios y de la </a:t>
            </a:r>
            <a:r>
              <a:rPr lang="es-CO" sz="4000" b="1" dirty="0" smtClean="0">
                <a:solidFill>
                  <a:srgbClr val="FFFF00"/>
                </a:solidFill>
              </a:rPr>
              <a:t>oración».</a:t>
            </a:r>
            <a:endParaRPr lang="es-CO" sz="4000" b="1" dirty="0">
              <a:solidFill>
                <a:srgbClr val="FFFF00"/>
              </a:solidFill>
            </a:endParaRPr>
          </a:p>
        </p:txBody>
      </p:sp>
      <p:sp>
        <p:nvSpPr>
          <p:cNvPr id="4" name="3 Rectángulo"/>
          <p:cNvSpPr/>
          <p:nvPr/>
        </p:nvSpPr>
        <p:spPr>
          <a:xfrm>
            <a:off x="2267744" y="692696"/>
            <a:ext cx="4464496" cy="1015663"/>
          </a:xfrm>
          <a:prstGeom prst="rect">
            <a:avLst/>
          </a:prstGeom>
        </p:spPr>
        <p:txBody>
          <a:bodyPr wrap="square">
            <a:spAutoFit/>
          </a:bodyPr>
          <a:lstStyle/>
          <a:p>
            <a:pPr algn="ctr"/>
            <a:r>
              <a:rPr lang="es-CO" sz="6000" b="1" i="1" dirty="0"/>
              <a:t>Versos 4,5. </a:t>
            </a:r>
            <a:endParaRPr lang="es-CO" sz="6000" i="1" dirty="0"/>
          </a:p>
        </p:txBody>
      </p:sp>
    </p:spTree>
    <p:extLst>
      <p:ext uri="{BB962C8B-B14F-4D97-AF65-F5344CB8AC3E}">
        <p14:creationId xmlns:p14="http://schemas.microsoft.com/office/powerpoint/2010/main" val="284110277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blipFill>
            <a:blip r:embed="rId2"/>
            <a:tile tx="0" ty="0" sx="100000" sy="100000" flip="none" algn="tl"/>
          </a:blipFill>
        </p:spPr>
        <p:txBody>
          <a:bodyPr>
            <a:normAutofit/>
          </a:bodyPr>
          <a:lstStyle/>
          <a:p>
            <a:pPr marL="0" indent="0" algn="ctr">
              <a:buNone/>
            </a:pPr>
            <a:r>
              <a:rPr lang="es-CO" dirty="0" smtClean="0"/>
              <a:t>Quiere decir: “excelente”, o sea perfectamente adaptado para su determinado uso. </a:t>
            </a:r>
          </a:p>
          <a:p>
            <a:pPr marL="0" indent="0" algn="ctr">
              <a:buNone/>
            </a:pPr>
            <a:r>
              <a:rPr lang="es-CO" dirty="0" smtClean="0"/>
              <a:t> Así como un inventor sabe cuáles son las condiciones ideales para el funcionamiento de su artefacto, Dios conoce las mejores condiciones posibles para la perfecta felicidad del hombre.</a:t>
            </a:r>
          </a:p>
          <a:p>
            <a:pPr marL="0" indent="0">
              <a:buNone/>
            </a:pPr>
            <a:endParaRPr lang="es-CO" dirty="0"/>
          </a:p>
          <a:p>
            <a:pPr marL="0" indent="0" algn="ctr">
              <a:buNone/>
            </a:pPr>
            <a:r>
              <a:rPr lang="es-CO" b="1" dirty="0" smtClean="0">
                <a:solidFill>
                  <a:srgbClr val="FF0000"/>
                </a:solidFill>
              </a:rPr>
              <a:t>Gen.1:31</a:t>
            </a:r>
            <a:r>
              <a:rPr lang="es-CO" dirty="0" smtClean="0"/>
              <a:t>. </a:t>
            </a:r>
            <a:r>
              <a:rPr lang="es-CO" b="1" baseline="30000" dirty="0" smtClean="0"/>
              <a:t> </a:t>
            </a:r>
            <a:r>
              <a:rPr lang="es-CO" dirty="0"/>
              <a:t>Y vio Dios todo lo que había hecho, y he aquí que era </a:t>
            </a:r>
            <a:r>
              <a:rPr lang="es-CO" i="1" u="sng" dirty="0"/>
              <a:t>bueno en gran </a:t>
            </a:r>
            <a:r>
              <a:rPr lang="es-CO" i="1" u="sng" dirty="0" smtClean="0"/>
              <a:t>manera</a:t>
            </a:r>
            <a:r>
              <a:rPr lang="es-CO" dirty="0" smtClean="0"/>
              <a:t>..   </a:t>
            </a:r>
            <a:endParaRPr lang="es-CO" dirty="0"/>
          </a:p>
        </p:txBody>
      </p:sp>
      <p:sp>
        <p:nvSpPr>
          <p:cNvPr id="2" name="1 Título"/>
          <p:cNvSpPr>
            <a:spLocks noGrp="1"/>
          </p:cNvSpPr>
          <p:nvPr>
            <p:ph type="title"/>
          </p:nvPr>
        </p:nvSpPr>
        <p:spPr>
          <a:xfrm>
            <a:off x="251520" y="332656"/>
            <a:ext cx="8640960" cy="1054250"/>
          </a:xfrm>
        </p:spPr>
        <p:txBody>
          <a:bodyPr/>
          <a:lstStyle/>
          <a:p>
            <a:r>
              <a:rPr lang="es-CO" sz="4400" b="1" i="1" dirty="0" smtClean="0">
                <a:solidFill>
                  <a:srgbClr val="0070C0"/>
                </a:solidFill>
              </a:rPr>
              <a:t>«</a:t>
            </a:r>
            <a:r>
              <a:rPr lang="es-CO" sz="4400" b="1" i="1" u="sng" dirty="0" smtClean="0">
                <a:solidFill>
                  <a:srgbClr val="0070C0"/>
                </a:solidFill>
              </a:rPr>
              <a:t>todo </a:t>
            </a:r>
            <a:r>
              <a:rPr lang="es-CO" sz="4400" b="1" i="1" u="sng" dirty="0">
                <a:solidFill>
                  <a:srgbClr val="0070C0"/>
                </a:solidFill>
              </a:rPr>
              <a:t>lo que Dios ha creado es </a:t>
            </a:r>
            <a:r>
              <a:rPr lang="es-CO" sz="4400" b="1" i="1" u="sng" dirty="0" smtClean="0">
                <a:solidFill>
                  <a:srgbClr val="0070C0"/>
                </a:solidFill>
              </a:rPr>
              <a:t>bueno</a:t>
            </a:r>
            <a:r>
              <a:rPr lang="es-CO" sz="4400" b="1" i="1" dirty="0" smtClean="0">
                <a:solidFill>
                  <a:srgbClr val="0070C0"/>
                </a:solidFill>
              </a:rPr>
              <a:t>»</a:t>
            </a:r>
            <a:endParaRPr lang="es-CO" sz="4800" i="1" dirty="0">
              <a:solidFill>
                <a:srgbClr val="0070C0"/>
              </a:solidFill>
            </a:endParaRPr>
          </a:p>
        </p:txBody>
      </p:sp>
    </p:spTree>
    <p:extLst>
      <p:ext uri="{BB962C8B-B14F-4D97-AF65-F5344CB8AC3E}">
        <p14:creationId xmlns:p14="http://schemas.microsoft.com/office/powerpoint/2010/main" val="92592657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wheel(1)">
                                      <p:cBhvr>
                                        <p:cTn id="13"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699247" y="2248347"/>
            <a:ext cx="7745505" cy="4349005"/>
          </a:xfrm>
          <a:blipFill>
            <a:blip r:embed="rId2"/>
            <a:tile tx="0" ty="0" sx="100000" sy="100000" flip="none" algn="tl"/>
          </a:blipFill>
        </p:spPr>
        <p:txBody>
          <a:bodyPr>
            <a:normAutofit fontScale="92500" lnSpcReduction="20000"/>
          </a:bodyPr>
          <a:lstStyle/>
          <a:p>
            <a:pPr marL="0" indent="0" algn="ctr">
              <a:buNone/>
            </a:pPr>
            <a:r>
              <a:rPr lang="es-CO" dirty="0" smtClean="0"/>
              <a:t>De </a:t>
            </a:r>
            <a:r>
              <a:rPr lang="es-CO" dirty="0"/>
              <a:t>acuerdo con el registro, Dios frecuentemente había repasado su obra y la había declarado </a:t>
            </a:r>
            <a:r>
              <a:rPr lang="es-CO" dirty="0" smtClean="0"/>
              <a:t>buena.</a:t>
            </a:r>
          </a:p>
          <a:p>
            <a:pPr marL="0" indent="0" algn="ctr">
              <a:buNone/>
            </a:pPr>
            <a:r>
              <a:rPr lang="es-CO" dirty="0" smtClean="0"/>
              <a:t> </a:t>
            </a:r>
          </a:p>
          <a:p>
            <a:pPr marL="0" indent="0" algn="ctr">
              <a:buNone/>
            </a:pPr>
            <a:r>
              <a:rPr lang="es-CO" dirty="0" smtClean="0"/>
              <a:t>Siete veces lo registra: </a:t>
            </a:r>
            <a:r>
              <a:rPr lang="es-CO" dirty="0" smtClean="0">
                <a:solidFill>
                  <a:srgbClr val="FF0000"/>
                </a:solidFill>
              </a:rPr>
              <a:t>(Gen.1:4</a:t>
            </a:r>
            <a:r>
              <a:rPr lang="es-CO" dirty="0">
                <a:solidFill>
                  <a:srgbClr val="FF0000"/>
                </a:solidFill>
              </a:rPr>
              <a:t>, </a:t>
            </a:r>
            <a:r>
              <a:rPr lang="es-CO" dirty="0" smtClean="0">
                <a:solidFill>
                  <a:srgbClr val="FF0000"/>
                </a:solidFill>
              </a:rPr>
              <a:t>Gen.1:10</a:t>
            </a:r>
            <a:r>
              <a:rPr lang="es-CO" dirty="0">
                <a:solidFill>
                  <a:srgbClr val="FF0000"/>
                </a:solidFill>
              </a:rPr>
              <a:t>, </a:t>
            </a:r>
            <a:r>
              <a:rPr lang="es-CO" dirty="0" smtClean="0">
                <a:solidFill>
                  <a:srgbClr val="FF0000"/>
                </a:solidFill>
              </a:rPr>
              <a:t>Gen.1:12</a:t>
            </a:r>
            <a:r>
              <a:rPr lang="es-CO" dirty="0">
                <a:solidFill>
                  <a:srgbClr val="FF0000"/>
                </a:solidFill>
              </a:rPr>
              <a:t>, </a:t>
            </a:r>
            <a:r>
              <a:rPr lang="es-CO" dirty="0" smtClean="0">
                <a:solidFill>
                  <a:srgbClr val="FF0000"/>
                </a:solidFill>
              </a:rPr>
              <a:t>Gen.1:18</a:t>
            </a:r>
            <a:r>
              <a:rPr lang="es-CO" dirty="0">
                <a:solidFill>
                  <a:srgbClr val="FF0000"/>
                </a:solidFill>
              </a:rPr>
              <a:t>, </a:t>
            </a:r>
            <a:r>
              <a:rPr lang="es-CO" dirty="0" smtClean="0">
                <a:solidFill>
                  <a:srgbClr val="FF0000"/>
                </a:solidFill>
              </a:rPr>
              <a:t>Gen.1:21</a:t>
            </a:r>
            <a:r>
              <a:rPr lang="es-CO" dirty="0">
                <a:solidFill>
                  <a:srgbClr val="FF0000"/>
                </a:solidFill>
              </a:rPr>
              <a:t>, </a:t>
            </a:r>
            <a:r>
              <a:rPr lang="es-CO" dirty="0" smtClean="0">
                <a:solidFill>
                  <a:srgbClr val="FF0000"/>
                </a:solidFill>
              </a:rPr>
              <a:t>Gen.1:25</a:t>
            </a:r>
            <a:r>
              <a:rPr lang="es-CO" dirty="0">
                <a:solidFill>
                  <a:srgbClr val="FF0000"/>
                </a:solidFill>
              </a:rPr>
              <a:t> </a:t>
            </a:r>
            <a:r>
              <a:rPr lang="es-CO" dirty="0" smtClean="0">
                <a:solidFill>
                  <a:srgbClr val="FF0000"/>
                </a:solidFill>
              </a:rPr>
              <a:t>y Gén.1:31.</a:t>
            </a:r>
            <a:r>
              <a:rPr lang="es-CO" dirty="0" smtClean="0"/>
              <a:t>  </a:t>
            </a:r>
          </a:p>
          <a:p>
            <a:pPr marL="0" indent="0" algn="ctr">
              <a:buNone/>
            </a:pPr>
            <a:r>
              <a:rPr lang="es-CO" dirty="0" smtClean="0"/>
              <a:t>El </a:t>
            </a:r>
            <a:r>
              <a:rPr lang="es-CO" dirty="0"/>
              <a:t>examen realizado al fin del sexto día abarcó todas las obras completadas durante los días anteriores, y "</a:t>
            </a:r>
            <a:r>
              <a:rPr lang="es-CO" b="1" i="1" dirty="0"/>
              <a:t>he aquí que era bueno en gran manera</a:t>
            </a:r>
            <a:r>
              <a:rPr lang="es-CO" dirty="0"/>
              <a:t>".  </a:t>
            </a:r>
            <a:endParaRPr lang="es-CO" dirty="0" smtClean="0"/>
          </a:p>
          <a:p>
            <a:pPr marL="0" indent="0" algn="ctr">
              <a:buNone/>
            </a:pPr>
            <a:endParaRPr lang="es-CO" dirty="0" smtClean="0"/>
          </a:p>
          <a:p>
            <a:pPr marL="0" indent="0" algn="ctr">
              <a:buNone/>
            </a:pPr>
            <a:r>
              <a:rPr lang="es-CO" sz="2600" b="1" i="1" dirty="0" smtClean="0">
                <a:solidFill>
                  <a:srgbClr val="FF0000"/>
                </a:solidFill>
              </a:rPr>
              <a:t>CADA COSA ERA PERFECTA EN SU CLASE; CADA SER RESPONDÍA A LA META FIJADA POR EL CREADOR Y ESTABA APAREJADO PARA CUMPLIR EL PROPÓSITO DE SU CREACIÓN.</a:t>
            </a:r>
            <a:endParaRPr lang="es-CO" sz="2600" b="1" i="1" dirty="0">
              <a:solidFill>
                <a:srgbClr val="FF0000"/>
              </a:solidFill>
            </a:endParaRPr>
          </a:p>
        </p:txBody>
      </p:sp>
      <p:sp>
        <p:nvSpPr>
          <p:cNvPr id="4" name="3 Rectángulo"/>
          <p:cNvSpPr/>
          <p:nvPr/>
        </p:nvSpPr>
        <p:spPr>
          <a:xfrm>
            <a:off x="323528" y="260648"/>
            <a:ext cx="8568952" cy="1569660"/>
          </a:xfrm>
          <a:prstGeom prst="rect">
            <a:avLst/>
          </a:prstGeom>
        </p:spPr>
        <p:txBody>
          <a:bodyPr wrap="square">
            <a:spAutoFit/>
          </a:bodyPr>
          <a:lstStyle/>
          <a:p>
            <a:pPr algn="ctr"/>
            <a:r>
              <a:rPr lang="es-CO" sz="3200" i="1" dirty="0"/>
              <a:t>La creación del hombre y su instalación como gobernante de la tierra pusieron fin a la creación de todas las cosas terráqueas. </a:t>
            </a:r>
            <a:endParaRPr lang="es-CO" i="1" dirty="0"/>
          </a:p>
        </p:txBody>
      </p:sp>
    </p:spTree>
    <p:extLst>
      <p:ext uri="{BB962C8B-B14F-4D97-AF65-F5344CB8AC3E}">
        <p14:creationId xmlns:p14="http://schemas.microsoft.com/office/powerpoint/2010/main" val="1105020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heel(1)">
                                      <p:cBhvr>
                                        <p:cTn id="7" dur="2000"/>
                                        <p:tgtEl>
                                          <p:spTgt spid="2">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heel(1)">
                                      <p:cBhvr>
                                        <p:cTn id="10" dur="2000"/>
                                        <p:tgtEl>
                                          <p:spTgt spid="2">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heel(1)">
                                      <p:cBhvr>
                                        <p:cTn id="13" dur="2000"/>
                                        <p:tgtEl>
                                          <p:spTgt spid="2">
                                            <p:txEl>
                                              <p:pRg st="2" end="2"/>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wheel(1)">
                                      <p:cBhvr>
                                        <p:cTn id="16" dur="2000"/>
                                        <p:tgtEl>
                                          <p:spTgt spid="2">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Effect transition="in" filter="wipe(down)">
                                      <p:cBhvr>
                                        <p:cTn id="21" dur="580">
                                          <p:stCondLst>
                                            <p:cond delay="0"/>
                                          </p:stCondLst>
                                        </p:cTn>
                                        <p:tgtEl>
                                          <p:spTgt spid="2">
                                            <p:txEl>
                                              <p:pRg st="5" end="5"/>
                                            </p:txEl>
                                          </p:spTgt>
                                        </p:tgtEl>
                                      </p:cBhvr>
                                    </p:animEffect>
                                    <p:anim calcmode="lin" valueType="num">
                                      <p:cBhvr>
                                        <p:cTn id="22" dur="1822" tmFilter="0,0; 0.14,0.36; 0.43,0.73; 0.71,0.91; 1.0,1.0">
                                          <p:stCondLst>
                                            <p:cond delay="0"/>
                                          </p:stCondLst>
                                        </p:cTn>
                                        <p:tgtEl>
                                          <p:spTgt spid="2">
                                            <p:txEl>
                                              <p:pRg st="5" end="5"/>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2">
                                            <p:txEl>
                                              <p:pRg st="5" end="5"/>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2">
                                            <p:txEl>
                                              <p:pRg st="5" end="5"/>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2">
                                            <p:txEl>
                                              <p:pRg st="5" end="5"/>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2">
                                            <p:txEl>
                                              <p:pRg st="5" end="5"/>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2">
                                            <p:txEl>
                                              <p:pRg st="5" end="5"/>
                                            </p:txEl>
                                          </p:spTgt>
                                        </p:tgtEl>
                                      </p:cBhvr>
                                      <p:to x="100000" y="60000"/>
                                    </p:animScale>
                                    <p:animScale>
                                      <p:cBhvr>
                                        <p:cTn id="28" dur="166" decel="50000">
                                          <p:stCondLst>
                                            <p:cond delay="676"/>
                                          </p:stCondLst>
                                        </p:cTn>
                                        <p:tgtEl>
                                          <p:spTgt spid="2">
                                            <p:txEl>
                                              <p:pRg st="5" end="5"/>
                                            </p:txEl>
                                          </p:spTgt>
                                        </p:tgtEl>
                                      </p:cBhvr>
                                      <p:to x="100000" y="100000"/>
                                    </p:animScale>
                                    <p:animScale>
                                      <p:cBhvr>
                                        <p:cTn id="29" dur="26">
                                          <p:stCondLst>
                                            <p:cond delay="1312"/>
                                          </p:stCondLst>
                                        </p:cTn>
                                        <p:tgtEl>
                                          <p:spTgt spid="2">
                                            <p:txEl>
                                              <p:pRg st="5" end="5"/>
                                            </p:txEl>
                                          </p:spTgt>
                                        </p:tgtEl>
                                      </p:cBhvr>
                                      <p:to x="100000" y="80000"/>
                                    </p:animScale>
                                    <p:animScale>
                                      <p:cBhvr>
                                        <p:cTn id="30" dur="166" decel="50000">
                                          <p:stCondLst>
                                            <p:cond delay="1338"/>
                                          </p:stCondLst>
                                        </p:cTn>
                                        <p:tgtEl>
                                          <p:spTgt spid="2">
                                            <p:txEl>
                                              <p:pRg st="5" end="5"/>
                                            </p:txEl>
                                          </p:spTgt>
                                        </p:tgtEl>
                                      </p:cBhvr>
                                      <p:to x="100000" y="100000"/>
                                    </p:animScale>
                                    <p:animScale>
                                      <p:cBhvr>
                                        <p:cTn id="31" dur="26">
                                          <p:stCondLst>
                                            <p:cond delay="1642"/>
                                          </p:stCondLst>
                                        </p:cTn>
                                        <p:tgtEl>
                                          <p:spTgt spid="2">
                                            <p:txEl>
                                              <p:pRg st="5" end="5"/>
                                            </p:txEl>
                                          </p:spTgt>
                                        </p:tgtEl>
                                      </p:cBhvr>
                                      <p:to x="100000" y="90000"/>
                                    </p:animScale>
                                    <p:animScale>
                                      <p:cBhvr>
                                        <p:cTn id="32" dur="166" decel="50000">
                                          <p:stCondLst>
                                            <p:cond delay="1668"/>
                                          </p:stCondLst>
                                        </p:cTn>
                                        <p:tgtEl>
                                          <p:spTgt spid="2">
                                            <p:txEl>
                                              <p:pRg st="5" end="5"/>
                                            </p:txEl>
                                          </p:spTgt>
                                        </p:tgtEl>
                                      </p:cBhvr>
                                      <p:to x="100000" y="100000"/>
                                    </p:animScale>
                                    <p:animScale>
                                      <p:cBhvr>
                                        <p:cTn id="33" dur="26">
                                          <p:stCondLst>
                                            <p:cond delay="1808"/>
                                          </p:stCondLst>
                                        </p:cTn>
                                        <p:tgtEl>
                                          <p:spTgt spid="2">
                                            <p:txEl>
                                              <p:pRg st="5" end="5"/>
                                            </p:txEl>
                                          </p:spTgt>
                                        </p:tgtEl>
                                      </p:cBhvr>
                                      <p:to x="100000" y="95000"/>
                                    </p:animScale>
                                    <p:animScale>
                                      <p:cBhvr>
                                        <p:cTn id="34" dur="166" decel="50000">
                                          <p:stCondLst>
                                            <p:cond delay="1834"/>
                                          </p:stCondLst>
                                        </p:cTn>
                                        <p:tgtEl>
                                          <p:spTgt spid="2">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699247" y="2248347"/>
            <a:ext cx="7745505" cy="4276997"/>
          </a:xfrm>
          <a:blipFill>
            <a:blip r:embed="rId2"/>
            <a:tile tx="0" ty="0" sx="100000" sy="100000" flip="none" algn="tl"/>
          </a:blipFill>
        </p:spPr>
        <p:txBody>
          <a:bodyPr>
            <a:normAutofit fontScale="92500"/>
          </a:bodyPr>
          <a:lstStyle/>
          <a:p>
            <a:pPr marL="0" indent="0" algn="ctr">
              <a:buNone/>
            </a:pPr>
            <a:r>
              <a:rPr lang="es-CO" dirty="0" smtClean="0"/>
              <a:t>Debe </a:t>
            </a:r>
            <a:r>
              <a:rPr lang="es-CO" dirty="0"/>
              <a:t>notarse, ante todo, que Pablo específicamente limita sus observaciones a aquellas cosas creadas por Dios para ser usadas como “</a:t>
            </a:r>
            <a:r>
              <a:rPr lang="es-CO" b="1" i="1" dirty="0"/>
              <a:t>alimentos</a:t>
            </a:r>
            <a:r>
              <a:rPr lang="es-CO" dirty="0"/>
              <a:t>” </a:t>
            </a:r>
            <a:r>
              <a:rPr lang="es-CO" dirty="0">
                <a:solidFill>
                  <a:srgbClr val="FF0000"/>
                </a:solidFill>
              </a:rPr>
              <a:t>(ver </a:t>
            </a:r>
            <a:r>
              <a:rPr lang="es-CO" dirty="0" smtClean="0">
                <a:solidFill>
                  <a:srgbClr val="FF0000"/>
                </a:solidFill>
              </a:rPr>
              <a:t>1Ti.4:3</a:t>
            </a:r>
            <a:r>
              <a:rPr lang="es-CO" dirty="0">
                <a:solidFill>
                  <a:srgbClr val="FF0000"/>
                </a:solidFill>
              </a:rPr>
              <a:t>)</a:t>
            </a:r>
            <a:r>
              <a:rPr lang="es-CO" dirty="0"/>
              <a:t>.  </a:t>
            </a:r>
            <a:endParaRPr lang="es-CO" dirty="0" smtClean="0"/>
          </a:p>
          <a:p>
            <a:pPr marL="0" indent="0" algn="ctr">
              <a:buNone/>
            </a:pPr>
            <a:r>
              <a:rPr lang="es-CO" dirty="0" smtClean="0"/>
              <a:t>Dios </a:t>
            </a:r>
            <a:r>
              <a:rPr lang="es-CO" dirty="0"/>
              <a:t>explicó en la creación qué debía usar el hombre como alimento. La dicta prescrita no incluía carne de ninguna clase ni aun todo tipo de </a:t>
            </a:r>
            <a:r>
              <a:rPr lang="es-CO" dirty="0" smtClean="0"/>
              <a:t>vegetación.</a:t>
            </a:r>
          </a:p>
          <a:p>
            <a:pPr marL="0" indent="0" algn="ctr">
              <a:buNone/>
            </a:pPr>
            <a:r>
              <a:rPr lang="es-CO" dirty="0" smtClean="0"/>
              <a:t> </a:t>
            </a:r>
            <a:r>
              <a:rPr lang="es-CO" dirty="0" smtClean="0">
                <a:solidFill>
                  <a:srgbClr val="FF0000"/>
                </a:solidFill>
              </a:rPr>
              <a:t>(Gen.1:29</a:t>
            </a:r>
            <a:r>
              <a:rPr lang="es-CO" dirty="0">
                <a:solidFill>
                  <a:srgbClr val="FF0000"/>
                </a:solidFill>
              </a:rPr>
              <a:t>, </a:t>
            </a:r>
            <a:r>
              <a:rPr lang="es-CO" dirty="0" smtClean="0">
                <a:solidFill>
                  <a:srgbClr val="FF0000"/>
                </a:solidFill>
              </a:rPr>
              <a:t>Gen.1:31</a:t>
            </a:r>
            <a:r>
              <a:rPr lang="es-CO" dirty="0">
                <a:solidFill>
                  <a:srgbClr val="FF0000"/>
                </a:solidFill>
              </a:rPr>
              <a:t>).  </a:t>
            </a:r>
            <a:endParaRPr lang="es-CO" dirty="0" smtClean="0">
              <a:solidFill>
                <a:srgbClr val="FF0000"/>
              </a:solidFill>
            </a:endParaRPr>
          </a:p>
          <a:p>
            <a:pPr marL="0" indent="0">
              <a:buNone/>
            </a:pPr>
            <a:endParaRPr lang="es-CO" dirty="0" smtClean="0"/>
          </a:p>
          <a:p>
            <a:pPr marL="0" indent="0" algn="ctr">
              <a:buNone/>
            </a:pPr>
            <a:r>
              <a:rPr lang="es-CO" b="1" i="1" dirty="0" smtClean="0">
                <a:solidFill>
                  <a:srgbClr val="FF0000"/>
                </a:solidFill>
              </a:rPr>
              <a:t>Todas </a:t>
            </a:r>
            <a:r>
              <a:rPr lang="es-CO" b="1" i="1" dirty="0">
                <a:solidFill>
                  <a:srgbClr val="FF0000"/>
                </a:solidFill>
              </a:rPr>
              <a:t>las cosas fueron creadas para un diferente propósito, y eran “buenas” para dicho fin, esto es, perfectamente adaptadas para cumplir el plan de Dios para ellas.  </a:t>
            </a:r>
          </a:p>
        </p:txBody>
      </p:sp>
      <p:sp>
        <p:nvSpPr>
          <p:cNvPr id="4" name="3 Rectángulo"/>
          <p:cNvSpPr/>
          <p:nvPr/>
        </p:nvSpPr>
        <p:spPr>
          <a:xfrm>
            <a:off x="251520" y="188640"/>
            <a:ext cx="8640960" cy="1384995"/>
          </a:xfrm>
          <a:prstGeom prst="rect">
            <a:avLst/>
          </a:prstGeom>
        </p:spPr>
        <p:txBody>
          <a:bodyPr wrap="square">
            <a:spAutoFit/>
          </a:bodyPr>
          <a:lstStyle/>
          <a:p>
            <a:pPr algn="ctr"/>
            <a:r>
              <a:rPr lang="es-CO" sz="2800" i="1" dirty="0"/>
              <a:t>Algunos comentadores creen que Pablo está aboliendo con estas palabras la distinción que se hace en el AT entre comidas “limpias” e “inmundas” </a:t>
            </a:r>
            <a:r>
              <a:rPr lang="es-CO" sz="2800" i="1" dirty="0">
                <a:solidFill>
                  <a:srgbClr val="FF0000"/>
                </a:solidFill>
              </a:rPr>
              <a:t>(ver Lev. 11). </a:t>
            </a:r>
          </a:p>
        </p:txBody>
      </p:sp>
    </p:spTree>
    <p:extLst>
      <p:ext uri="{BB962C8B-B14F-4D97-AF65-F5344CB8AC3E}">
        <p14:creationId xmlns:p14="http://schemas.microsoft.com/office/powerpoint/2010/main" val="16186065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2">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wipe(down)">
                                      <p:cBhvr>
                                        <p:cTn id="2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699247" y="2248347"/>
            <a:ext cx="7745505" cy="4204989"/>
          </a:xfrm>
        </p:spPr>
        <p:txBody>
          <a:bodyPr/>
          <a:lstStyle/>
          <a:p>
            <a:pPr marL="0" indent="0" algn="ctr">
              <a:buNone/>
            </a:pPr>
            <a:r>
              <a:rPr lang="es-CO" dirty="0"/>
              <a:t>Después del diluvio Dios permitió el consumo de carnes “limpias”, pero prohibió en forma específica comer carnes “inmundas”. </a:t>
            </a:r>
            <a:endParaRPr lang="es-CO" dirty="0" smtClean="0"/>
          </a:p>
          <a:p>
            <a:pPr marL="0" indent="0" algn="ctr">
              <a:buNone/>
            </a:pPr>
            <a:r>
              <a:rPr lang="es-CO" dirty="0" smtClean="0"/>
              <a:t> </a:t>
            </a:r>
            <a:r>
              <a:rPr lang="es-CO" dirty="0"/>
              <a:t>En ninguna parte de la Biblia se dice que se haya quitado esta prohibición. </a:t>
            </a:r>
          </a:p>
          <a:p>
            <a:pPr marL="0" indent="0" algn="ctr">
              <a:buNone/>
            </a:pPr>
            <a:endParaRPr lang="es-CO" b="1" dirty="0" smtClean="0"/>
          </a:p>
          <a:p>
            <a:pPr marL="0" indent="0" algn="ctr">
              <a:buNone/>
            </a:pPr>
            <a:r>
              <a:rPr lang="es-CO" b="1" dirty="0" smtClean="0"/>
              <a:t>Nada </a:t>
            </a:r>
            <a:r>
              <a:rPr lang="es-CO" b="1" dirty="0"/>
              <a:t>es de desecharse. </a:t>
            </a:r>
          </a:p>
          <a:p>
            <a:pPr marL="0" indent="0" algn="ctr">
              <a:buNone/>
            </a:pPr>
            <a:r>
              <a:rPr lang="es-CO" dirty="0" smtClean="0"/>
              <a:t>Como notarás, todo </a:t>
            </a:r>
            <a:r>
              <a:rPr lang="es-CO" dirty="0"/>
              <a:t>lo que Dios ha creado debe servir para suplir la necesidad para la cual fue creado. </a:t>
            </a:r>
          </a:p>
          <a:p>
            <a:endParaRPr lang="es-CO" dirty="0"/>
          </a:p>
        </p:txBody>
      </p:sp>
    </p:spTree>
    <p:extLst>
      <p:ext uri="{BB962C8B-B14F-4D97-AF65-F5344CB8AC3E}">
        <p14:creationId xmlns:p14="http://schemas.microsoft.com/office/powerpoint/2010/main" val="303069999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wipe(down)">
                                      <p:cBhvr>
                                        <p:cTn id="7" dur="580">
                                          <p:stCondLst>
                                            <p:cond delay="0"/>
                                          </p:stCondLst>
                                        </p:cTn>
                                        <p:tgtEl>
                                          <p:spTgt spid="2">
                                            <p:txEl>
                                              <p:pRg st="3" end="3"/>
                                            </p:txEl>
                                          </p:spTgt>
                                        </p:tgtEl>
                                      </p:cBhvr>
                                    </p:animEffect>
                                    <p:anim calcmode="lin" valueType="num">
                                      <p:cBhvr>
                                        <p:cTn id="8" dur="1822" tmFilter="0,0; 0.14,0.36; 0.43,0.73; 0.71,0.91; 1.0,1.0">
                                          <p:stCondLst>
                                            <p:cond delay="0"/>
                                          </p:stCondLst>
                                        </p:cTn>
                                        <p:tgtEl>
                                          <p:spTgt spid="2">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xEl>
                                              <p:pRg st="3" end="3"/>
                                            </p:txEl>
                                          </p:spTgt>
                                        </p:tgtEl>
                                      </p:cBhvr>
                                      <p:to x="100000" y="60000"/>
                                    </p:animScale>
                                    <p:animScale>
                                      <p:cBhvr>
                                        <p:cTn id="14" dur="166" decel="50000">
                                          <p:stCondLst>
                                            <p:cond delay="676"/>
                                          </p:stCondLst>
                                        </p:cTn>
                                        <p:tgtEl>
                                          <p:spTgt spid="2">
                                            <p:txEl>
                                              <p:pRg st="3" end="3"/>
                                            </p:txEl>
                                          </p:spTgt>
                                        </p:tgtEl>
                                      </p:cBhvr>
                                      <p:to x="100000" y="100000"/>
                                    </p:animScale>
                                    <p:animScale>
                                      <p:cBhvr>
                                        <p:cTn id="15" dur="26">
                                          <p:stCondLst>
                                            <p:cond delay="1312"/>
                                          </p:stCondLst>
                                        </p:cTn>
                                        <p:tgtEl>
                                          <p:spTgt spid="2">
                                            <p:txEl>
                                              <p:pRg st="3" end="3"/>
                                            </p:txEl>
                                          </p:spTgt>
                                        </p:tgtEl>
                                      </p:cBhvr>
                                      <p:to x="100000" y="80000"/>
                                    </p:animScale>
                                    <p:animScale>
                                      <p:cBhvr>
                                        <p:cTn id="16" dur="166" decel="50000">
                                          <p:stCondLst>
                                            <p:cond delay="1338"/>
                                          </p:stCondLst>
                                        </p:cTn>
                                        <p:tgtEl>
                                          <p:spTgt spid="2">
                                            <p:txEl>
                                              <p:pRg st="3" end="3"/>
                                            </p:txEl>
                                          </p:spTgt>
                                        </p:tgtEl>
                                      </p:cBhvr>
                                      <p:to x="100000" y="100000"/>
                                    </p:animScale>
                                    <p:animScale>
                                      <p:cBhvr>
                                        <p:cTn id="17" dur="26">
                                          <p:stCondLst>
                                            <p:cond delay="1642"/>
                                          </p:stCondLst>
                                        </p:cTn>
                                        <p:tgtEl>
                                          <p:spTgt spid="2">
                                            <p:txEl>
                                              <p:pRg st="3" end="3"/>
                                            </p:txEl>
                                          </p:spTgt>
                                        </p:tgtEl>
                                      </p:cBhvr>
                                      <p:to x="100000" y="90000"/>
                                    </p:animScale>
                                    <p:animScale>
                                      <p:cBhvr>
                                        <p:cTn id="18" dur="166" decel="50000">
                                          <p:stCondLst>
                                            <p:cond delay="1668"/>
                                          </p:stCondLst>
                                        </p:cTn>
                                        <p:tgtEl>
                                          <p:spTgt spid="2">
                                            <p:txEl>
                                              <p:pRg st="3" end="3"/>
                                            </p:txEl>
                                          </p:spTgt>
                                        </p:tgtEl>
                                      </p:cBhvr>
                                      <p:to x="100000" y="100000"/>
                                    </p:animScale>
                                    <p:animScale>
                                      <p:cBhvr>
                                        <p:cTn id="19" dur="26">
                                          <p:stCondLst>
                                            <p:cond delay="1808"/>
                                          </p:stCondLst>
                                        </p:cTn>
                                        <p:tgtEl>
                                          <p:spTgt spid="2">
                                            <p:txEl>
                                              <p:pRg st="3" end="3"/>
                                            </p:txEl>
                                          </p:spTgt>
                                        </p:tgtEl>
                                      </p:cBhvr>
                                      <p:to x="100000" y="95000"/>
                                    </p:animScale>
                                    <p:animScale>
                                      <p:cBhvr>
                                        <p:cTn id="20" dur="166" decel="50000">
                                          <p:stCondLst>
                                            <p:cond delay="1834"/>
                                          </p:stCondLst>
                                        </p:cTn>
                                        <p:tgtEl>
                                          <p:spTgt spid="2">
                                            <p:txEl>
                                              <p:pRg st="3" end="3"/>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animEffect transition="in" filter="wipe(down)">
                                      <p:cBhvr>
                                        <p:cTn id="23" dur="580">
                                          <p:stCondLst>
                                            <p:cond delay="0"/>
                                          </p:stCondLst>
                                        </p:cTn>
                                        <p:tgtEl>
                                          <p:spTgt spid="2">
                                            <p:txEl>
                                              <p:pRg st="4" end="4"/>
                                            </p:txEl>
                                          </p:spTgt>
                                        </p:tgtEl>
                                      </p:cBhvr>
                                    </p:animEffect>
                                    <p:anim calcmode="lin" valueType="num">
                                      <p:cBhvr>
                                        <p:cTn id="24" dur="1822" tmFilter="0,0; 0.14,0.36; 0.43,0.73; 0.71,0.91; 1.0,1.0">
                                          <p:stCondLst>
                                            <p:cond delay="0"/>
                                          </p:stCondLst>
                                        </p:cTn>
                                        <p:tgtEl>
                                          <p:spTgt spid="2">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2">
                                            <p:txEl>
                                              <p:pRg st="4" end="4"/>
                                            </p:txEl>
                                          </p:spTgt>
                                        </p:tgtEl>
                                      </p:cBhvr>
                                      <p:to x="100000" y="60000"/>
                                    </p:animScale>
                                    <p:animScale>
                                      <p:cBhvr>
                                        <p:cTn id="30" dur="166" decel="50000">
                                          <p:stCondLst>
                                            <p:cond delay="676"/>
                                          </p:stCondLst>
                                        </p:cTn>
                                        <p:tgtEl>
                                          <p:spTgt spid="2">
                                            <p:txEl>
                                              <p:pRg st="4" end="4"/>
                                            </p:txEl>
                                          </p:spTgt>
                                        </p:tgtEl>
                                      </p:cBhvr>
                                      <p:to x="100000" y="100000"/>
                                    </p:animScale>
                                    <p:animScale>
                                      <p:cBhvr>
                                        <p:cTn id="31" dur="26">
                                          <p:stCondLst>
                                            <p:cond delay="1312"/>
                                          </p:stCondLst>
                                        </p:cTn>
                                        <p:tgtEl>
                                          <p:spTgt spid="2">
                                            <p:txEl>
                                              <p:pRg st="4" end="4"/>
                                            </p:txEl>
                                          </p:spTgt>
                                        </p:tgtEl>
                                      </p:cBhvr>
                                      <p:to x="100000" y="80000"/>
                                    </p:animScale>
                                    <p:animScale>
                                      <p:cBhvr>
                                        <p:cTn id="32" dur="166" decel="50000">
                                          <p:stCondLst>
                                            <p:cond delay="1338"/>
                                          </p:stCondLst>
                                        </p:cTn>
                                        <p:tgtEl>
                                          <p:spTgt spid="2">
                                            <p:txEl>
                                              <p:pRg st="4" end="4"/>
                                            </p:txEl>
                                          </p:spTgt>
                                        </p:tgtEl>
                                      </p:cBhvr>
                                      <p:to x="100000" y="100000"/>
                                    </p:animScale>
                                    <p:animScale>
                                      <p:cBhvr>
                                        <p:cTn id="33" dur="26">
                                          <p:stCondLst>
                                            <p:cond delay="1642"/>
                                          </p:stCondLst>
                                        </p:cTn>
                                        <p:tgtEl>
                                          <p:spTgt spid="2">
                                            <p:txEl>
                                              <p:pRg st="4" end="4"/>
                                            </p:txEl>
                                          </p:spTgt>
                                        </p:tgtEl>
                                      </p:cBhvr>
                                      <p:to x="100000" y="90000"/>
                                    </p:animScale>
                                    <p:animScale>
                                      <p:cBhvr>
                                        <p:cTn id="34" dur="166" decel="50000">
                                          <p:stCondLst>
                                            <p:cond delay="1668"/>
                                          </p:stCondLst>
                                        </p:cTn>
                                        <p:tgtEl>
                                          <p:spTgt spid="2">
                                            <p:txEl>
                                              <p:pRg st="4" end="4"/>
                                            </p:txEl>
                                          </p:spTgt>
                                        </p:tgtEl>
                                      </p:cBhvr>
                                      <p:to x="100000" y="100000"/>
                                    </p:animScale>
                                    <p:animScale>
                                      <p:cBhvr>
                                        <p:cTn id="35" dur="26">
                                          <p:stCondLst>
                                            <p:cond delay="1808"/>
                                          </p:stCondLst>
                                        </p:cTn>
                                        <p:tgtEl>
                                          <p:spTgt spid="2">
                                            <p:txEl>
                                              <p:pRg st="4" end="4"/>
                                            </p:txEl>
                                          </p:spTgt>
                                        </p:tgtEl>
                                      </p:cBhvr>
                                      <p:to x="100000" y="95000"/>
                                    </p:animScale>
                                    <p:animScale>
                                      <p:cBhvr>
                                        <p:cTn id="36" dur="166" decel="50000">
                                          <p:stCondLst>
                                            <p:cond delay="1834"/>
                                          </p:stCondLst>
                                        </p:cTn>
                                        <p:tgtEl>
                                          <p:spTgt spid="2">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99247" y="2248347"/>
            <a:ext cx="7745505" cy="4349005"/>
          </a:xfrm>
        </p:spPr>
        <p:txBody>
          <a:bodyPr>
            <a:normAutofit fontScale="85000" lnSpcReduction="20000"/>
          </a:bodyPr>
          <a:lstStyle/>
          <a:p>
            <a:pPr marL="0" indent="0" algn="ctr">
              <a:buNone/>
            </a:pPr>
            <a:r>
              <a:rPr lang="es-CO" dirty="0" smtClean="0"/>
              <a:t>Por  </a:t>
            </a:r>
            <a:r>
              <a:rPr lang="es-CO" dirty="0"/>
              <a:t>su orden </a:t>
            </a:r>
            <a:r>
              <a:rPr lang="es-CO" dirty="0" smtClean="0"/>
              <a:t>expresa,  </a:t>
            </a:r>
            <a:r>
              <a:rPr lang="es-CO" dirty="0"/>
              <a:t>l</a:t>
            </a:r>
            <a:r>
              <a:rPr lang="es-CO" dirty="0" smtClean="0"/>
              <a:t>os </a:t>
            </a:r>
            <a:r>
              <a:rPr lang="es-CO" dirty="0"/>
              <a:t>cristianos establecen con la Biblia su manera consecuente de vivir. </a:t>
            </a:r>
          </a:p>
          <a:p>
            <a:pPr marL="0" indent="0">
              <a:buNone/>
            </a:pPr>
            <a:endParaRPr lang="es-CO" b="1" dirty="0"/>
          </a:p>
          <a:p>
            <a:pPr marL="0" indent="0" algn="ctr">
              <a:buNone/>
            </a:pPr>
            <a:r>
              <a:rPr lang="es-CO" dirty="0" smtClean="0"/>
              <a:t>La oración no cambia la voluntad de Dios, santificando aquello que Él ha dicho claramente que no se debe comer. Por el contrario, </a:t>
            </a:r>
            <a:r>
              <a:rPr lang="es-CO" dirty="0"/>
              <a:t>l</a:t>
            </a:r>
            <a:r>
              <a:rPr lang="es-CO" dirty="0" smtClean="0"/>
              <a:t>a </a:t>
            </a:r>
            <a:r>
              <a:rPr lang="es-CO" dirty="0"/>
              <a:t>oración genuina revela que el hombre trata de cooperar plenamente con el plan de Dios para ser restaurado del pecado.  </a:t>
            </a:r>
            <a:endParaRPr lang="es-CO" dirty="0" smtClean="0"/>
          </a:p>
          <a:p>
            <a:pPr marL="0" indent="0" algn="ctr">
              <a:buNone/>
            </a:pPr>
            <a:r>
              <a:rPr lang="es-CO" dirty="0" smtClean="0"/>
              <a:t>La </a:t>
            </a:r>
            <a:r>
              <a:rPr lang="es-CO" dirty="0"/>
              <a:t>oración antes de cada comida y elevada con frecuencia durante el día, no es excesiva para expresar gratitud por el amor y la sabiduría del </a:t>
            </a:r>
            <a:r>
              <a:rPr lang="es-CO" dirty="0" smtClean="0"/>
              <a:t>Señor.</a:t>
            </a:r>
          </a:p>
          <a:p>
            <a:pPr marL="0" indent="0" algn="ctr">
              <a:buNone/>
            </a:pPr>
            <a:r>
              <a:rPr lang="es-CO" smtClean="0"/>
              <a:t> Lea  </a:t>
            </a:r>
            <a:r>
              <a:rPr lang="es-CO" dirty="0" smtClean="0">
                <a:solidFill>
                  <a:srgbClr val="FF0000"/>
                </a:solidFill>
              </a:rPr>
              <a:t>Col.3:17</a:t>
            </a:r>
            <a:r>
              <a:rPr lang="es-CO" dirty="0" smtClean="0"/>
              <a:t>.</a:t>
            </a:r>
          </a:p>
          <a:p>
            <a:pPr marL="0" indent="0" algn="ctr">
              <a:buNone/>
            </a:pPr>
            <a:r>
              <a:rPr lang="es-CO" sz="2800" b="1" i="1" dirty="0" smtClean="0">
                <a:solidFill>
                  <a:srgbClr val="FF0000"/>
                </a:solidFill>
              </a:rPr>
              <a:t>Cuan agradecido me ciento con Dios por este tema, y ruego que sea de gran bendición para usted. Amen.</a:t>
            </a:r>
          </a:p>
          <a:p>
            <a:pPr marL="0" indent="0" algn="ctr">
              <a:buNone/>
            </a:pPr>
            <a:endParaRPr lang="es-CO" dirty="0" smtClean="0"/>
          </a:p>
          <a:p>
            <a:pPr marL="0" indent="0" algn="ctr">
              <a:buNone/>
            </a:pPr>
            <a:r>
              <a:rPr lang="es-CO" b="1" i="1" dirty="0" smtClean="0"/>
              <a:t>Este tema fue terminado en Dic. 7/013.  </a:t>
            </a:r>
            <a:endParaRPr lang="es-CO" b="1" i="1" dirty="0"/>
          </a:p>
        </p:txBody>
      </p:sp>
      <p:sp>
        <p:nvSpPr>
          <p:cNvPr id="2" name="1 Título"/>
          <p:cNvSpPr>
            <a:spLocks noGrp="1"/>
          </p:cNvSpPr>
          <p:nvPr>
            <p:ph type="title"/>
          </p:nvPr>
        </p:nvSpPr>
        <p:spPr/>
        <p:txBody>
          <a:bodyPr/>
          <a:lstStyle/>
          <a:p>
            <a:r>
              <a:rPr lang="es-CO" sz="4000" b="1" i="1" dirty="0" smtClean="0">
                <a:solidFill>
                  <a:srgbClr val="002060"/>
                </a:solidFill>
              </a:rPr>
              <a:t>«pues </a:t>
            </a:r>
            <a:r>
              <a:rPr lang="es-CO" sz="4000" b="1" i="1" dirty="0">
                <a:solidFill>
                  <a:srgbClr val="002060"/>
                </a:solidFill>
              </a:rPr>
              <a:t>es santificado por medio de la palabra de </a:t>
            </a:r>
            <a:r>
              <a:rPr lang="es-CO" sz="4000" b="1" i="1" dirty="0" smtClean="0">
                <a:solidFill>
                  <a:srgbClr val="002060"/>
                </a:solidFill>
              </a:rPr>
              <a:t>Dios»</a:t>
            </a:r>
            <a:endParaRPr lang="es-CO" sz="4000" b="1" i="1" dirty="0">
              <a:solidFill>
                <a:srgbClr val="002060"/>
              </a:solidFill>
            </a:endParaRPr>
          </a:p>
        </p:txBody>
      </p:sp>
    </p:spTree>
    <p:extLst>
      <p:ext uri="{BB962C8B-B14F-4D97-AF65-F5344CB8AC3E}">
        <p14:creationId xmlns:p14="http://schemas.microsoft.com/office/powerpoint/2010/main" val="254294946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arn(inVertical)">
                                      <p:cBhvr>
                                        <p:cTn id="13" dur="500"/>
                                        <p:tgtEl>
                                          <p:spTgt spid="3">
                                            <p:txEl>
                                              <p:pRg st="3" end="3"/>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barn(inVertical)">
                                      <p:cBhvr>
                                        <p:cTn id="16" dur="500"/>
                                        <p:tgtEl>
                                          <p:spTgt spid="3">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wheel(1)">
                                      <p:cBhvr>
                                        <p:cTn id="21" dur="2000"/>
                                        <p:tgtEl>
                                          <p:spTgt spid="3">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2000"/>
                                        <p:tgtEl>
                                          <p:spTgt spid="3">
                                            <p:txEl>
                                              <p:pRg st="7" end="7"/>
                                            </p:txEl>
                                          </p:spTgt>
                                        </p:tgtEl>
                                      </p:cBhvr>
                                    </p:animEffect>
                                    <p:anim calcmode="lin" valueType="num">
                                      <p:cBhvr>
                                        <p:cTn id="27"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artoné">
  <a:themeElements>
    <a:clrScheme name="Cartoné">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Cartoné">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artoné">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Hardcover</Template>
  <TotalTime>878</TotalTime>
  <Words>2462</Words>
  <Application>Microsoft Office PowerPoint</Application>
  <PresentationFormat>Presentación en pantalla (4:3)</PresentationFormat>
  <Paragraphs>113</Paragraphs>
  <Slides>23</Slides>
  <Notes>0</Notes>
  <HiddenSlides>0</HiddenSlides>
  <MMClips>0</MMClips>
  <ScaleCrop>false</ScaleCrop>
  <HeadingPairs>
    <vt:vector size="4" baseType="variant">
      <vt:variant>
        <vt:lpstr>Tema</vt:lpstr>
      </vt:variant>
      <vt:variant>
        <vt:i4>1</vt:i4>
      </vt:variant>
      <vt:variant>
        <vt:lpstr>Títulos de diapositiva</vt:lpstr>
      </vt:variant>
      <vt:variant>
        <vt:i4>23</vt:i4>
      </vt:variant>
    </vt:vector>
  </HeadingPairs>
  <TitlesOfParts>
    <vt:vector size="24" baseType="lpstr">
      <vt:lpstr>Cartoné</vt:lpstr>
      <vt:lpstr>PROFECÍA CUMPLIDA</vt:lpstr>
      <vt:lpstr>1 Tim.4:1-5.</vt:lpstr>
      <vt:lpstr>Presentación de PowerPoint</vt:lpstr>
      <vt:lpstr> Señales De Apostasía </vt:lpstr>
      <vt:lpstr>Presentación de PowerPoint</vt:lpstr>
      <vt:lpstr>Presentación de PowerPoint</vt:lpstr>
      <vt:lpstr>Presentación de PowerPoint</vt:lpstr>
      <vt:lpstr>Verso 2.Con hipocresía hablarán mentira, teniendo cauterizada la conciencia</vt:lpstr>
      <vt:lpstr>«teniendo cauterizada la conciencia». O      “marcada con un hierro candente”. </vt:lpstr>
      <vt:lpstr>Presentación de PowerPoint</vt:lpstr>
      <vt:lpstr>«Prohibirán casarse»</vt:lpstr>
      <vt:lpstr>«y mandarán abstenerse de los alimentos que Dios creó para que, con acción de gracias, participasen de ellos los que creen y han conocido la verdad».</vt:lpstr>
      <vt:lpstr>Presentación de PowerPoint</vt:lpstr>
      <vt:lpstr>Presentación de PowerPoint</vt:lpstr>
      <vt:lpstr>«y mandarán abstenerse de alimentos que Dios creó para que con acción de gracias participasen de ellos los creyentes y los que han conocido la verdad»</vt:lpstr>
      <vt:lpstr>«para que con acción de gracias participasen de ellos los creyentes y los que han conocido la verdad»</vt:lpstr>
      <vt:lpstr>Presentación de PowerPoint</vt:lpstr>
      <vt:lpstr>Presentación de PowerPoint</vt:lpstr>
      <vt:lpstr>«todo lo que Dios ha creado es bueno»</vt:lpstr>
      <vt:lpstr>Presentación de PowerPoint</vt:lpstr>
      <vt:lpstr>Presentación de PowerPoint</vt:lpstr>
      <vt:lpstr>Presentación de PowerPoint</vt:lpstr>
      <vt:lpstr>«pues es santificado por medio de la palabra de Dios»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PROHIRÁN CASARSE</dc:title>
  <dc:creator>FAMILIA FIERRO CH</dc:creator>
  <cp:lastModifiedBy>FAMILIA FIERRO CH</cp:lastModifiedBy>
  <cp:revision>95</cp:revision>
  <dcterms:created xsi:type="dcterms:W3CDTF">2012-12-12T12:19:23Z</dcterms:created>
  <dcterms:modified xsi:type="dcterms:W3CDTF">2013-12-07T10:34:59Z</dcterms:modified>
</cp:coreProperties>
</file>